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74"/>
  </p:notesMasterIdLst>
  <p:handoutMasterIdLst>
    <p:handoutMasterId r:id="rId75"/>
  </p:handoutMasterIdLst>
  <p:sldIdLst>
    <p:sldId id="256" r:id="rId2"/>
    <p:sldId id="397" r:id="rId3"/>
    <p:sldId id="344" r:id="rId4"/>
    <p:sldId id="311" r:id="rId5"/>
    <p:sldId id="345" r:id="rId6"/>
    <p:sldId id="398" r:id="rId7"/>
    <p:sldId id="313" r:id="rId8"/>
    <p:sldId id="383" r:id="rId9"/>
    <p:sldId id="335" r:id="rId10"/>
    <p:sldId id="326" r:id="rId11"/>
    <p:sldId id="258" r:id="rId12"/>
    <p:sldId id="371" r:id="rId13"/>
    <p:sldId id="327" r:id="rId14"/>
    <p:sldId id="257" r:id="rId15"/>
    <p:sldId id="293" r:id="rId16"/>
    <p:sldId id="370" r:id="rId17"/>
    <p:sldId id="386" r:id="rId18"/>
    <p:sldId id="387" r:id="rId19"/>
    <p:sldId id="297" r:id="rId20"/>
    <p:sldId id="388" r:id="rId21"/>
    <p:sldId id="391" r:id="rId22"/>
    <p:sldId id="389" r:id="rId23"/>
    <p:sldId id="390" r:id="rId24"/>
    <p:sldId id="343" r:id="rId25"/>
    <p:sldId id="392" r:id="rId26"/>
    <p:sldId id="273" r:id="rId27"/>
    <p:sldId id="291" r:id="rId28"/>
    <p:sldId id="292" r:id="rId29"/>
    <p:sldId id="271" r:id="rId30"/>
    <p:sldId id="302" r:id="rId31"/>
    <p:sldId id="394" r:id="rId32"/>
    <p:sldId id="384" r:id="rId33"/>
    <p:sldId id="342" r:id="rId34"/>
    <p:sldId id="393" r:id="rId35"/>
    <p:sldId id="373" r:id="rId36"/>
    <p:sldId id="374" r:id="rId37"/>
    <p:sldId id="375" r:id="rId38"/>
    <p:sldId id="409" r:id="rId39"/>
    <p:sldId id="324" r:id="rId40"/>
    <p:sldId id="328" r:id="rId41"/>
    <p:sldId id="351" r:id="rId42"/>
    <p:sldId id="332" r:id="rId43"/>
    <p:sldId id="346" r:id="rId44"/>
    <p:sldId id="347" r:id="rId45"/>
    <p:sldId id="308" r:id="rId46"/>
    <p:sldId id="309" r:id="rId47"/>
    <p:sldId id="395" r:id="rId48"/>
    <p:sldId id="283" r:id="rId49"/>
    <p:sldId id="382" r:id="rId50"/>
    <p:sldId id="298" r:id="rId51"/>
    <p:sldId id="325" r:id="rId52"/>
    <p:sldId id="303" r:id="rId53"/>
    <p:sldId id="304" r:id="rId54"/>
    <p:sldId id="396" r:id="rId55"/>
    <p:sldId id="339" r:id="rId56"/>
    <p:sldId id="330" r:id="rId57"/>
    <p:sldId id="288" r:id="rId58"/>
    <p:sldId id="289" r:id="rId59"/>
    <p:sldId id="399" r:id="rId60"/>
    <p:sldId id="378" r:id="rId61"/>
    <p:sldId id="410" r:id="rId62"/>
    <p:sldId id="411" r:id="rId63"/>
    <p:sldId id="401" r:id="rId64"/>
    <p:sldId id="402" r:id="rId65"/>
    <p:sldId id="403" r:id="rId66"/>
    <p:sldId id="404" r:id="rId67"/>
    <p:sldId id="407" r:id="rId68"/>
    <p:sldId id="408" r:id="rId69"/>
    <p:sldId id="412" r:id="rId70"/>
    <p:sldId id="413" r:id="rId71"/>
    <p:sldId id="266" r:id="rId72"/>
    <p:sldId id="358" r:id="rId7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p:cViewPr varScale="1">
        <p:scale>
          <a:sx n="148" d="100"/>
          <a:sy n="148" d="100"/>
        </p:scale>
        <p:origin x="120" y="438"/>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9/25/2021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hyperlink" Target="http://learn.adafruit.com/category/raspberry-pi" TargetMode="External"/><Relationship Id="rId13" Type="http://schemas.openxmlformats.org/officeDocument/2006/relationships/hyperlink" Target="https://github.com/Chuckduey/CSU_Pi_Class.git" TargetMode="External"/><Relationship Id="rId3" Type="http://schemas.openxmlformats.org/officeDocument/2006/relationships/hyperlink" Target="http://www.raspberrypi.org/" TargetMode="External"/><Relationship Id="rId7" Type="http://schemas.openxmlformats.org/officeDocument/2006/relationships/hyperlink" Target="http://www.adafruit.com/" TargetMode="External"/><Relationship Id="rId12" Type="http://schemas.openxmlformats.org/officeDocument/2006/relationships/hyperlink" Target="http://www.instructables.com/howto/Raspberry+Pi/"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www.tomshardware.com/" TargetMode="External"/><Relationship Id="rId11" Type="http://schemas.openxmlformats.org/officeDocument/2006/relationships/hyperlink" Target="http://www.microcenter.com/" TargetMode="External"/><Relationship Id="rId5" Type="http://schemas.openxmlformats.org/officeDocument/2006/relationships/hyperlink" Target="https://elinux.org/RaspberryPiBoard" TargetMode="External"/><Relationship Id="rId10" Type="http://schemas.openxmlformats.org/officeDocument/2006/relationships/hyperlink" Target="http://www.newark.com/" TargetMode="External"/><Relationship Id="rId4" Type="http://schemas.openxmlformats.org/officeDocument/2006/relationships/hyperlink" Target="http://www.raspberrypi.org/downloads" TargetMode="External"/><Relationship Id="rId9" Type="http://schemas.openxmlformats.org/officeDocument/2006/relationships/hyperlink" Target="http://www.sparkfun.com/" TargetMode="External"/><Relationship Id="rId14" Type="http://schemas.openxmlformats.org/officeDocument/2006/relationships/hyperlink" Target="mailto:cduey@msn.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hyperlink" Target="https://www.coursera.org/learn/introduction-git-github"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n.wikipedia.org/wiki/Network_socke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learn.sparkfun.com/tutorials/setting-up-a-raspberry-pi-3-as-an-access-poin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learn.adafruit.com/assets/78699" TargetMode="External"/><Relationship Id="rId2" Type="http://schemas.openxmlformats.org/officeDocument/2006/relationships/hyperlink" Target="https://learn.adafruit.com/using-microsoft-azure-iot-with-circuitpython" TargetMode="External"/><Relationship Id="rId1" Type="http://schemas.openxmlformats.org/officeDocument/2006/relationships/slideLayout" Target="../slideLayouts/slideLayout4.xml"/><Relationship Id="rId5" Type="http://schemas.openxmlformats.org/officeDocument/2006/relationships/hyperlink" Target="https://learn.adafruit.com/introducing-adafruit-stemma-qt/what-is-stemma-qt" TargetMode="External"/><Relationship Id="rId4" Type="http://schemas.openxmlformats.org/officeDocument/2006/relationships/image" Target="../media/image102.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learn.adafruit.com/i2c-addresses/overview" TargetMode="Externa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hyperlink" Target="https://learn.sparkfun.com/tutorials/i2c"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Nondispersive_infrared_sensor" TargetMode="External"/><Relationship Id="rId2" Type="http://schemas.openxmlformats.org/officeDocument/2006/relationships/image" Target="../media/image108.jpeg"/><Relationship Id="rId1" Type="http://schemas.openxmlformats.org/officeDocument/2006/relationships/slideLayout" Target="../slideLayouts/slideLayout4.xml"/><Relationship Id="rId4" Type="http://schemas.openxmlformats.org/officeDocument/2006/relationships/hyperlink" Target="https://www.adafruit.com/product/3709"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hyperlink" Target="https://github.com/eclipse/mra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Intermediate Raspberry Pi</a:t>
            </a:r>
            <a:br>
              <a:rPr lang="en-US" cap="none" dirty="0"/>
            </a:br>
            <a:r>
              <a:rPr lang="en-US" sz="3200" cap="none" dirty="0">
                <a:solidFill>
                  <a:schemeClr val="accent1"/>
                </a:solidFill>
              </a:rPr>
              <a:t>and I2C Sensors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Sept 29</a:t>
            </a:r>
            <a:r>
              <a:rPr lang="en-US" baseline="30000" dirty="0"/>
              <a:t>th</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229600" y="4848588"/>
            <a:ext cx="3483474" cy="1538534"/>
          </a:xfrm>
          <a:prstGeom prst="rect">
            <a:avLst/>
          </a:prstGeom>
        </p:spPr>
      </p:pic>
      <p:pic>
        <p:nvPicPr>
          <p:cNvPr id="8" name="Picture 7" descr="Text&#10;&#10;Description automatically generated">
            <a:extLst>
              <a:ext uri="{FF2B5EF4-FFF2-40B4-BE49-F238E27FC236}">
                <a16:creationId xmlns:a16="http://schemas.microsoft.com/office/drawing/2014/main" id="{DA36D07B-5448-44A0-A90B-11B37CA3569A}"/>
              </a:ext>
            </a:extLst>
          </p:cNvPr>
          <p:cNvPicPr>
            <a:picLocks noChangeAspect="1"/>
          </p:cNvPicPr>
          <p:nvPr/>
        </p:nvPicPr>
        <p:blipFill>
          <a:blip r:embed="rId5"/>
          <a:stretch>
            <a:fillRect/>
          </a:stretch>
        </p:blipFill>
        <p:spPr>
          <a:xfrm>
            <a:off x="3335312" y="3505199"/>
            <a:ext cx="2363063" cy="3124200"/>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Dynamic interactive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https://elinux.org/RaspberryPiBoard</a:t>
            </a:r>
            <a:r>
              <a:rPr lang="en-US" altLang="en-US" sz="1800" dirty="0">
                <a:solidFill>
                  <a:srgbClr val="000000"/>
                </a:solidFill>
                <a:latin typeface="Calibri" pitchFamily="34" charset="0"/>
                <a:cs typeface="Arial" pitchFamily="34" charset="0"/>
              </a:rPr>
              <a:t> - Raspberry Pi Wiki Pages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1"/>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2"/>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3"/>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4"/>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2046011105"/>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2021-05-07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5.10.17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a:bodyPr>
          <a:lstStyle/>
          <a:p>
            <a:r>
              <a:rPr lang="en-US" dirty="0"/>
              <a:t>Your project and programming</a:t>
            </a:r>
          </a:p>
          <a:p>
            <a:r>
              <a:rPr lang="en-US" dirty="0"/>
              <a:t>Different embedded systems</a:t>
            </a:r>
          </a:p>
          <a:p>
            <a:r>
              <a:rPr lang="en-US" dirty="0"/>
              <a:t>Raspberry Pi Versions.</a:t>
            </a:r>
          </a:p>
          <a:p>
            <a:r>
              <a:rPr lang="en-US" dirty="0"/>
              <a:t>Installation and setup of a Raspberry Pi.</a:t>
            </a:r>
          </a:p>
          <a:p>
            <a:r>
              <a:rPr lang="en-US" dirty="0"/>
              <a:t>Useful tools for use with Raspberry Pi</a:t>
            </a:r>
          </a:p>
          <a:p>
            <a:r>
              <a:rPr lang="en-US" dirty="0"/>
              <a:t>Raspberry Pi Packages</a:t>
            </a:r>
          </a:p>
          <a:p>
            <a:r>
              <a:rPr lang="en-US" dirty="0"/>
              <a:t>Raspberry Pi Programming</a:t>
            </a:r>
          </a:p>
          <a:p>
            <a:r>
              <a:rPr lang="en-US" dirty="0"/>
              <a:t>IP Addresses and Sockets</a:t>
            </a:r>
          </a:p>
          <a:p>
            <a:r>
              <a:rPr lang="en-US" dirty="0"/>
              <a:t>Raspberry Pi IO</a:t>
            </a:r>
          </a:p>
          <a:p>
            <a:r>
              <a:rPr lang="en-US" dirty="0"/>
              <a:t>Add on Hats, Bonnets and USB devices with Demos</a:t>
            </a:r>
          </a:p>
          <a:p>
            <a:r>
              <a:rPr lang="en-US" dirty="0"/>
              <a:t>The I2C bus Air Sensing Station.</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TM Raspberry Pi Foundation  www.raspberrypi.org</a:t>
            </a:r>
            <a:endParaRPr kumimoji="0" lang="en-US" altLang="en-US" sz="800" b="0" i="0" u="none" strike="noStrike" kern="1200" cap="none" spc="0" normalizeH="0" baseline="0" noProof="0" dirty="0">
              <a:ln>
                <a:noFill/>
              </a:ln>
              <a:solidFill>
                <a:srgbClr val="292934"/>
              </a:solidFill>
              <a:effectLst/>
              <a:uLnTx/>
              <a:uFillTx/>
              <a:latin typeface="Arial" pitchFamily="34" charset="0"/>
              <a:ea typeface="+mn-ea"/>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8564716" y="1498600"/>
            <a:ext cx="2816478" cy="2964389"/>
          </a:xfrm>
          <a:prstGeom prst="rect">
            <a:avLst/>
          </a:prstGeom>
        </p:spPr>
      </p:pic>
    </p:spTree>
    <p:extLst>
      <p:ext uri="{BB962C8B-B14F-4D97-AF65-F5344CB8AC3E}">
        <p14:creationId xmlns:p14="http://schemas.microsoft.com/office/powerpoint/2010/main" val="346981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pip3 install ‘Some Application’</a:t>
            </a:r>
          </a:p>
          <a:p>
            <a:r>
              <a:rPr lang="en-US" dirty="0"/>
              <a:t>git clone git://[package site] git.osmocom.org/</a:t>
            </a:r>
            <a:r>
              <a:rPr lang="en-US" dirty="0" err="1"/>
              <a:t>rtl</a:t>
            </a:r>
            <a:r>
              <a:rPr lang="en-US" dirty="0"/>
              <a:t>-</a:t>
            </a:r>
            <a:r>
              <a:rPr lang="en-US" dirty="0" err="1"/>
              <a:t>sdr</a:t>
            </a:r>
            <a:r>
              <a:rPr lang="en-US" dirty="0"/>
              <a:t>-git</a:t>
            </a:r>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Do not procrastinate! </a:t>
            </a:r>
          </a:p>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455"/>
            <a:ext cx="8534400" cy="990600"/>
          </a:xfrm>
        </p:spPr>
        <p:txBody>
          <a:bodyPr>
            <a:normAutofit fontScale="90000"/>
          </a:bodyPr>
          <a:lstStyle/>
          <a:p>
            <a:r>
              <a:rPr lang="en-US" dirty="0"/>
              <a:t>*Connect to internet and download package</a:t>
            </a:r>
          </a:p>
        </p:txBody>
      </p:sp>
      <p:sp>
        <p:nvSpPr>
          <p:cNvPr id="4" name="TextBox 3"/>
          <p:cNvSpPr txBox="1"/>
          <p:nvPr/>
        </p:nvSpPr>
        <p:spPr>
          <a:xfrm>
            <a:off x="533400" y="2686779"/>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sudoku”</a:t>
            </a:r>
          </a:p>
        </p:txBody>
      </p:sp>
      <p:sp>
        <p:nvSpPr>
          <p:cNvPr id="5" name="TextBox 4"/>
          <p:cNvSpPr txBox="1"/>
          <p:nvPr/>
        </p:nvSpPr>
        <p:spPr>
          <a:xfrm>
            <a:off x="533400" y="5323327"/>
            <a:ext cx="6248400" cy="1077218"/>
          </a:xfrm>
          <a:prstGeom prst="rect">
            <a:avLst/>
          </a:prstGeom>
          <a:noFill/>
        </p:spPr>
        <p:txBody>
          <a:bodyPr wrap="square" rtlCol="0">
            <a:spAutoFit/>
          </a:bodyPr>
          <a:lstStyle/>
          <a:p>
            <a:r>
              <a:rPr lang="en-US" sz="2800" b="1" dirty="0" err="1"/>
              <a:t>sudo</a:t>
            </a:r>
            <a:r>
              <a:rPr lang="en-US" sz="2800" b="1" dirty="0"/>
              <a:t> apt install gnome-sudoku  </a:t>
            </a:r>
          </a:p>
          <a:p>
            <a:r>
              <a:rPr lang="en-US" dirty="0"/>
              <a:t>           </a:t>
            </a:r>
          </a:p>
          <a:p>
            <a:r>
              <a:rPr lang="en-US" dirty="0"/>
              <a:t>&lt;- install </a:t>
            </a:r>
            <a:r>
              <a:rPr lang="en-US" dirty="0" err="1"/>
              <a:t>Sudoko</a:t>
            </a:r>
            <a:r>
              <a:rPr lang="en-US" dirty="0"/>
              <a:t> Puzzle Game&gt;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533400" y="1433513"/>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3657600" y="1557429"/>
            <a:ext cx="2857500" cy="646331"/>
          </a:xfrm>
          <a:prstGeom prst="rect">
            <a:avLst/>
          </a:prstGeom>
          <a:noFill/>
        </p:spPr>
        <p:txBody>
          <a:bodyPr wrap="square" rtlCol="0">
            <a:spAutoFit/>
          </a:bodyPr>
          <a:lstStyle/>
          <a:p>
            <a:r>
              <a:rPr lang="en-US" dirty="0"/>
              <a:t>Verify Connection to Wireless</a:t>
            </a:r>
          </a:p>
        </p:txBody>
      </p:sp>
      <p:pic>
        <p:nvPicPr>
          <p:cNvPr id="12" name="Picture 11">
            <a:extLst>
              <a:ext uri="{FF2B5EF4-FFF2-40B4-BE49-F238E27FC236}">
                <a16:creationId xmlns:a16="http://schemas.microsoft.com/office/drawing/2014/main" id="{7C4AB494-8AA5-4164-A517-F07E205C0F3A}"/>
              </a:ext>
            </a:extLst>
          </p:cNvPr>
          <p:cNvPicPr>
            <a:picLocks noChangeAspect="1"/>
          </p:cNvPicPr>
          <p:nvPr/>
        </p:nvPicPr>
        <p:blipFill>
          <a:blip r:embed="rId4"/>
          <a:stretch>
            <a:fillRect/>
          </a:stretch>
        </p:blipFill>
        <p:spPr>
          <a:xfrm>
            <a:off x="609600" y="3333110"/>
            <a:ext cx="6096000" cy="1838325"/>
          </a:xfrm>
          <a:prstGeom prst="rect">
            <a:avLst/>
          </a:prstGeom>
        </p:spPr>
      </p:pic>
      <p:pic>
        <p:nvPicPr>
          <p:cNvPr id="14" name="Picture 13">
            <a:extLst>
              <a:ext uri="{FF2B5EF4-FFF2-40B4-BE49-F238E27FC236}">
                <a16:creationId xmlns:a16="http://schemas.microsoft.com/office/drawing/2014/main" id="{5EEC2C65-E52A-4CC7-9341-376577303210}"/>
              </a:ext>
            </a:extLst>
          </p:cNvPr>
          <p:cNvPicPr>
            <a:picLocks noChangeAspect="1"/>
          </p:cNvPicPr>
          <p:nvPr/>
        </p:nvPicPr>
        <p:blipFill>
          <a:blip r:embed="rId5"/>
          <a:stretch>
            <a:fillRect/>
          </a:stretch>
        </p:blipFill>
        <p:spPr>
          <a:xfrm>
            <a:off x="6972301" y="1415815"/>
            <a:ext cx="2247900" cy="3007244"/>
          </a:xfrm>
          <a:prstGeom prst="rect">
            <a:avLst/>
          </a:prstGeom>
        </p:spPr>
      </p:pic>
      <p:pic>
        <p:nvPicPr>
          <p:cNvPr id="18" name="Picture 17">
            <a:extLst>
              <a:ext uri="{FF2B5EF4-FFF2-40B4-BE49-F238E27FC236}">
                <a16:creationId xmlns:a16="http://schemas.microsoft.com/office/drawing/2014/main" id="{64784281-D9AA-4B25-9AFD-CDA7281994E6}"/>
              </a:ext>
            </a:extLst>
          </p:cNvPr>
          <p:cNvPicPr>
            <a:picLocks noChangeAspect="1"/>
          </p:cNvPicPr>
          <p:nvPr/>
        </p:nvPicPr>
        <p:blipFill>
          <a:blip r:embed="rId6"/>
          <a:stretch>
            <a:fillRect/>
          </a:stretch>
        </p:blipFill>
        <p:spPr>
          <a:xfrm>
            <a:off x="8458200" y="3453378"/>
            <a:ext cx="3488755" cy="324393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0097D40-4FBA-4BF9-BC9E-46E033A880E6}"/>
              </a:ext>
            </a:extLst>
          </p:cNvPr>
          <p:cNvPicPr>
            <a:picLocks noGrp="1" noChangeAspect="1"/>
          </p:cNvPicPr>
          <p:nvPr>
            <p:ph idx="1"/>
          </p:nvPr>
        </p:nvPicPr>
        <p:blipFill>
          <a:blip r:embed="rId2"/>
          <a:stretch>
            <a:fillRect/>
          </a:stretch>
        </p:blipFill>
        <p:spPr>
          <a:xfrm>
            <a:off x="6085284" y="2590800"/>
            <a:ext cx="5989447" cy="3741174"/>
          </a:xfrm>
        </p:spPr>
      </p:pic>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7331" y="3111905"/>
            <a:ext cx="2299546" cy="1358823"/>
          </a:xfrm>
          <a:prstGeom prst="rect">
            <a:avLst/>
          </a:prstGeom>
        </p:spPr>
      </p:pic>
      <p:pic>
        <p:nvPicPr>
          <p:cNvPr id="8" name="Picture 7">
            <a:extLst>
              <a:ext uri="{FF2B5EF4-FFF2-40B4-BE49-F238E27FC236}">
                <a16:creationId xmlns:a16="http://schemas.microsoft.com/office/drawing/2014/main" id="{D5E27F24-1D4E-4AF9-A02C-AAD9FF2B0B2A}"/>
              </a:ext>
            </a:extLst>
          </p:cNvPr>
          <p:cNvPicPr>
            <a:picLocks noChangeAspect="1"/>
          </p:cNvPicPr>
          <p:nvPr/>
        </p:nvPicPr>
        <p:blipFill>
          <a:blip r:embed="rId4"/>
          <a:stretch>
            <a:fillRect/>
          </a:stretch>
        </p:blipFill>
        <p:spPr>
          <a:xfrm>
            <a:off x="379264" y="1600200"/>
            <a:ext cx="5721161" cy="4881562"/>
          </a:xfrm>
          <a:prstGeom prst="rect">
            <a:avLst/>
          </a:prstGeom>
        </p:spPr>
      </p:pic>
    </p:spTree>
    <p:extLst>
      <p:ext uri="{BB962C8B-B14F-4D97-AF65-F5344CB8AC3E}">
        <p14:creationId xmlns:p14="http://schemas.microsoft.com/office/powerpoint/2010/main" val="1626347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on GitHub:</a:t>
            </a:r>
          </a:p>
          <a:p>
            <a:pPr marL="0" indent="0">
              <a:buNone/>
            </a:pPr>
            <a:r>
              <a:rPr lang="en-US" dirty="0"/>
              <a:t> </a:t>
            </a:r>
            <a:r>
              <a:rPr lang="en-US" dirty="0">
                <a:hlinkClick r:id="rId2"/>
              </a:rPr>
              <a:t>https://www.coursera.org/learn/introduction-git-github</a:t>
            </a:r>
            <a:r>
              <a:rPr lang="en-US" dirty="0"/>
              <a:t>   </a:t>
            </a:r>
          </a:p>
        </p:txBody>
      </p:sp>
    </p:spTree>
    <p:extLst>
      <p:ext uri="{BB962C8B-B14F-4D97-AF65-F5344CB8AC3E}">
        <p14:creationId xmlns:p14="http://schemas.microsoft.com/office/powerpoint/2010/main" val="3306659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8" idx="2"/>
          </p:cNvCxnSpPr>
          <p:nvPr/>
        </p:nvCxnSpPr>
        <p:spPr>
          <a:xfrm flipH="1">
            <a:off x="6591302" y="1786997"/>
            <a:ext cx="412424" cy="63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6591895" y="1405997"/>
            <a:ext cx="823661" cy="381000"/>
          </a:xfrm>
          <a:prstGeom prst="rect">
            <a:avLst/>
          </a:prstGeom>
          <a:noFill/>
        </p:spPr>
        <p:txBody>
          <a:bodyPr wrap="square" rtlCol="0">
            <a:spAutoFit/>
          </a:bodyPr>
          <a:lstStyle/>
          <a:p>
            <a:pPr algn="r"/>
            <a:r>
              <a:rPr lang="en-US" dirty="0"/>
              <a:t>Build</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BEE365-034E-49C7-AB13-612851924C7C}"/>
              </a:ext>
            </a:extLst>
          </p:cNvPr>
          <p:cNvCxnSpPr>
            <a:cxnSpLocks/>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798A9-A09C-4D44-B978-7971D1180808}"/>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Tree>
    <p:extLst>
      <p:ext uri="{BB962C8B-B14F-4D97-AF65-F5344CB8AC3E}">
        <p14:creationId xmlns:p14="http://schemas.microsoft.com/office/powerpoint/2010/main" val="3098856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6703-D48D-4063-9699-6E25C736A2D9}"/>
              </a:ext>
            </a:extLst>
          </p:cNvPr>
          <p:cNvSpPr>
            <a:spLocks noGrp="1"/>
          </p:cNvSpPr>
          <p:nvPr>
            <p:ph type="title"/>
          </p:nvPr>
        </p:nvSpPr>
        <p:spPr/>
        <p:txBody>
          <a:bodyPr/>
          <a:lstStyle/>
          <a:p>
            <a:r>
              <a:rPr lang="en-US" dirty="0"/>
              <a:t>Communication via TCP Sockets </a:t>
            </a:r>
          </a:p>
        </p:txBody>
      </p:sp>
      <p:sp>
        <p:nvSpPr>
          <p:cNvPr id="3" name="Content Placeholder 2">
            <a:extLst>
              <a:ext uri="{FF2B5EF4-FFF2-40B4-BE49-F238E27FC236}">
                <a16:creationId xmlns:a16="http://schemas.microsoft.com/office/drawing/2014/main" id="{CA0B7359-00EF-4E92-9DC9-30ED3D26E242}"/>
              </a:ext>
            </a:extLst>
          </p:cNvPr>
          <p:cNvSpPr>
            <a:spLocks noGrp="1"/>
          </p:cNvSpPr>
          <p:nvPr>
            <p:ph idx="1"/>
          </p:nvPr>
        </p:nvSpPr>
        <p:spPr/>
        <p:txBody>
          <a:bodyPr/>
          <a:lstStyle/>
          <a:p>
            <a:pPr marL="0" indent="0">
              <a:buNone/>
            </a:pPr>
            <a:r>
              <a:rPr lang="en-US" sz="2000" dirty="0"/>
              <a:t>Computers on a network have an IP address consisting of 4 numbers 0 to 255, such as 192.168.5.223. With in the computer there are different services that correspond to ports numbered 0 to 65535.  One such service on a computer is HTTP which corresponds to port 80.   A webpage that a computer is serving would be on 192.168.5.223:80 </a:t>
            </a:r>
          </a:p>
          <a:p>
            <a:pPr marL="0" indent="0">
              <a:buNone/>
            </a:pPr>
            <a:endParaRPr lang="en-US" dirty="0"/>
          </a:p>
        </p:txBody>
      </p:sp>
      <p:sp>
        <p:nvSpPr>
          <p:cNvPr id="4" name="TextBox 3">
            <a:extLst>
              <a:ext uri="{FF2B5EF4-FFF2-40B4-BE49-F238E27FC236}">
                <a16:creationId xmlns:a16="http://schemas.microsoft.com/office/drawing/2014/main" id="{6E96FE05-4CF9-4C0D-96B8-0844CE851EB2}"/>
              </a:ext>
            </a:extLst>
          </p:cNvPr>
          <p:cNvSpPr txBox="1"/>
          <p:nvPr/>
        </p:nvSpPr>
        <p:spPr>
          <a:xfrm>
            <a:off x="7315200" y="6225073"/>
            <a:ext cx="4648200" cy="276999"/>
          </a:xfrm>
          <a:prstGeom prst="rect">
            <a:avLst/>
          </a:prstGeom>
          <a:noFill/>
        </p:spPr>
        <p:txBody>
          <a:bodyPr wrap="square" rtlCol="0">
            <a:spAutoFit/>
          </a:bodyPr>
          <a:lstStyle/>
          <a:p>
            <a:r>
              <a:rPr lang="en-US" sz="1200" dirty="0"/>
              <a:t>Good Reference: </a:t>
            </a:r>
            <a:r>
              <a:rPr lang="en-US" sz="1200" dirty="0">
                <a:hlinkClick r:id="rId2"/>
              </a:rPr>
              <a:t>https://en.wikipedia.org/wiki/Network_socket</a:t>
            </a:r>
            <a:r>
              <a:rPr lang="en-US" sz="1200" dirty="0"/>
              <a:t> </a:t>
            </a:r>
          </a:p>
        </p:txBody>
      </p:sp>
      <p:pic>
        <p:nvPicPr>
          <p:cNvPr id="6" name="Picture 5">
            <a:extLst>
              <a:ext uri="{FF2B5EF4-FFF2-40B4-BE49-F238E27FC236}">
                <a16:creationId xmlns:a16="http://schemas.microsoft.com/office/drawing/2014/main" id="{5ABA123D-13FF-4590-90E3-CB21F5BBEFDC}"/>
              </a:ext>
            </a:extLst>
          </p:cNvPr>
          <p:cNvPicPr>
            <a:picLocks noChangeAspect="1"/>
          </p:cNvPicPr>
          <p:nvPr/>
        </p:nvPicPr>
        <p:blipFill>
          <a:blip r:embed="rId3"/>
          <a:stretch>
            <a:fillRect/>
          </a:stretch>
        </p:blipFill>
        <p:spPr>
          <a:xfrm>
            <a:off x="685800" y="2971800"/>
            <a:ext cx="4519612" cy="3767406"/>
          </a:xfrm>
          <a:prstGeom prst="rect">
            <a:avLst/>
          </a:prstGeom>
        </p:spPr>
      </p:pic>
      <p:sp>
        <p:nvSpPr>
          <p:cNvPr id="7" name="TextBox 6">
            <a:extLst>
              <a:ext uri="{FF2B5EF4-FFF2-40B4-BE49-F238E27FC236}">
                <a16:creationId xmlns:a16="http://schemas.microsoft.com/office/drawing/2014/main" id="{F9359097-B4B6-4444-B91F-CBCD185587C7}"/>
              </a:ext>
            </a:extLst>
          </p:cNvPr>
          <p:cNvSpPr txBox="1"/>
          <p:nvPr/>
        </p:nvSpPr>
        <p:spPr>
          <a:xfrm>
            <a:off x="5908803" y="3438435"/>
            <a:ext cx="5029200" cy="2308324"/>
          </a:xfrm>
          <a:prstGeom prst="rect">
            <a:avLst/>
          </a:prstGeom>
          <a:noFill/>
        </p:spPr>
        <p:txBody>
          <a:bodyPr wrap="square" rtlCol="0">
            <a:spAutoFit/>
          </a:bodyPr>
          <a:lstStyle/>
          <a:p>
            <a:r>
              <a:rPr lang="en-US" dirty="0"/>
              <a:t>Typically ports 0 to 1023 are system ports requiring elevated permissions to run. If a user wants to use a port 1024-65535 they can, but it may be blocked by a network firewall</a:t>
            </a:r>
          </a:p>
          <a:p>
            <a:endParaRPr lang="en-US" dirty="0"/>
          </a:p>
          <a:p>
            <a:r>
              <a:rPr lang="en-US" dirty="0"/>
              <a:t>If we use port 4321 we can communicate among the computers on the same subnet, but possibly not beyond that.</a:t>
            </a:r>
          </a:p>
        </p:txBody>
      </p:sp>
    </p:spTree>
    <p:extLst>
      <p:ext uri="{BB962C8B-B14F-4D97-AF65-F5344CB8AC3E}">
        <p14:creationId xmlns:p14="http://schemas.microsoft.com/office/powerpoint/2010/main" val="978506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92-1D2A-4593-9D1B-05FC2AC8997B}"/>
              </a:ext>
            </a:extLst>
          </p:cNvPr>
          <p:cNvSpPr>
            <a:spLocks noGrp="1"/>
          </p:cNvSpPr>
          <p:nvPr>
            <p:ph type="title"/>
          </p:nvPr>
        </p:nvSpPr>
        <p:spPr/>
        <p:txBody>
          <a:bodyPr/>
          <a:lstStyle/>
          <a:p>
            <a:r>
              <a:rPr lang="en-US" dirty="0"/>
              <a:t>Communicating Via Sockets</a:t>
            </a:r>
          </a:p>
        </p:txBody>
      </p:sp>
      <p:sp>
        <p:nvSpPr>
          <p:cNvPr id="8" name="Content Placeholder 7">
            <a:extLst>
              <a:ext uri="{FF2B5EF4-FFF2-40B4-BE49-F238E27FC236}">
                <a16:creationId xmlns:a16="http://schemas.microsoft.com/office/drawing/2014/main" id="{F49F185D-0B49-47A4-ADE5-99A3ACDA692E}"/>
              </a:ext>
            </a:extLst>
          </p:cNvPr>
          <p:cNvSpPr>
            <a:spLocks noGrp="1"/>
          </p:cNvSpPr>
          <p:nvPr>
            <p:ph idx="1"/>
          </p:nvPr>
        </p:nvSpPr>
        <p:spPr>
          <a:xfrm>
            <a:off x="1828800" y="1447800"/>
            <a:ext cx="8229600" cy="4876800"/>
          </a:xfrm>
        </p:spPr>
        <p:txBody>
          <a:bodyPr>
            <a:normAutofit/>
          </a:bodyPr>
          <a:lstStyle/>
          <a:p>
            <a:r>
              <a:rPr lang="en-US" sz="1800" dirty="0"/>
              <a:t>In </a:t>
            </a:r>
            <a:r>
              <a:rPr lang="en-US" sz="1800" dirty="0" err="1"/>
              <a:t>Geany</a:t>
            </a:r>
            <a:r>
              <a:rPr lang="en-US" sz="1800" dirty="0"/>
              <a:t> open up socket_server.py, socket_client.py and socket_cl_addr.py</a:t>
            </a:r>
          </a:p>
          <a:p>
            <a:r>
              <a:rPr lang="en-US" sz="1800" dirty="0"/>
              <a:t>In start up the Socket Server “</a:t>
            </a:r>
            <a:r>
              <a:rPr lang="en-US" sz="1800" b="1" dirty="0"/>
              <a:t>python socket_server.py</a:t>
            </a:r>
            <a:r>
              <a:rPr lang="en-US" sz="1800" dirty="0"/>
              <a:t>”</a:t>
            </a:r>
          </a:p>
          <a:p>
            <a:r>
              <a:rPr lang="en-US" sz="1800" dirty="0"/>
              <a:t>Then start up  “ </a:t>
            </a:r>
            <a:r>
              <a:rPr lang="en-US" sz="1800" b="1" dirty="0"/>
              <a:t>python socket_client.py</a:t>
            </a:r>
            <a:r>
              <a:rPr lang="en-US" sz="1800" dirty="0"/>
              <a:t>” and send a message. </a:t>
            </a:r>
          </a:p>
        </p:txBody>
      </p:sp>
      <p:pic>
        <p:nvPicPr>
          <p:cNvPr id="4" name="Picture 3">
            <a:extLst>
              <a:ext uri="{FF2B5EF4-FFF2-40B4-BE49-F238E27FC236}">
                <a16:creationId xmlns:a16="http://schemas.microsoft.com/office/drawing/2014/main" id="{ACDDE407-C57D-4937-B41C-97F6952A5B89}"/>
              </a:ext>
            </a:extLst>
          </p:cNvPr>
          <p:cNvPicPr>
            <a:picLocks noChangeAspect="1"/>
          </p:cNvPicPr>
          <p:nvPr/>
        </p:nvPicPr>
        <p:blipFill>
          <a:blip r:embed="rId2"/>
          <a:stretch>
            <a:fillRect/>
          </a:stretch>
        </p:blipFill>
        <p:spPr>
          <a:xfrm>
            <a:off x="1905000" y="2477240"/>
            <a:ext cx="5417442" cy="4345926"/>
          </a:xfrm>
          <a:prstGeom prst="rect">
            <a:avLst/>
          </a:prstGeom>
        </p:spPr>
      </p:pic>
      <p:sp>
        <p:nvSpPr>
          <p:cNvPr id="5" name="TextBox 4">
            <a:extLst>
              <a:ext uri="{FF2B5EF4-FFF2-40B4-BE49-F238E27FC236}">
                <a16:creationId xmlns:a16="http://schemas.microsoft.com/office/drawing/2014/main" id="{E4DAC0E9-D24A-4894-A7A3-55A1C796B3C6}"/>
              </a:ext>
            </a:extLst>
          </p:cNvPr>
          <p:cNvSpPr txBox="1"/>
          <p:nvPr/>
        </p:nvSpPr>
        <p:spPr>
          <a:xfrm>
            <a:off x="7848600" y="5334000"/>
            <a:ext cx="4038600" cy="646331"/>
          </a:xfrm>
          <a:prstGeom prst="rect">
            <a:avLst/>
          </a:prstGeom>
          <a:noFill/>
        </p:spPr>
        <p:txBody>
          <a:bodyPr wrap="square" rtlCol="0">
            <a:spAutoFit/>
          </a:bodyPr>
          <a:lstStyle/>
          <a:p>
            <a:r>
              <a:rPr lang="en-US" dirty="0"/>
              <a:t>Communication with “local host” 127.0.0.1</a:t>
            </a:r>
          </a:p>
        </p:txBody>
      </p:sp>
    </p:spTree>
    <p:extLst>
      <p:ext uri="{BB962C8B-B14F-4D97-AF65-F5344CB8AC3E}">
        <p14:creationId xmlns:p14="http://schemas.microsoft.com/office/powerpoint/2010/main" val="288816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73B0-2AE7-41F5-A421-FBB1D992CEBB}"/>
              </a:ext>
            </a:extLst>
          </p:cNvPr>
          <p:cNvSpPr>
            <a:spLocks noGrp="1"/>
          </p:cNvSpPr>
          <p:nvPr>
            <p:ph type="title"/>
          </p:nvPr>
        </p:nvSpPr>
        <p:spPr/>
        <p:txBody>
          <a:bodyPr/>
          <a:lstStyle/>
          <a:p>
            <a:r>
              <a:rPr lang="en-US" dirty="0"/>
              <a:t>Now for some fun over the LAN</a:t>
            </a:r>
          </a:p>
        </p:txBody>
      </p:sp>
      <p:sp>
        <p:nvSpPr>
          <p:cNvPr id="5" name="TextBox 4">
            <a:extLst>
              <a:ext uri="{FF2B5EF4-FFF2-40B4-BE49-F238E27FC236}">
                <a16:creationId xmlns:a16="http://schemas.microsoft.com/office/drawing/2014/main" id="{20AB7B1A-99A4-48D1-8D10-B90AE7C5E14E}"/>
              </a:ext>
            </a:extLst>
          </p:cNvPr>
          <p:cNvSpPr txBox="1"/>
          <p:nvPr/>
        </p:nvSpPr>
        <p:spPr>
          <a:xfrm>
            <a:off x="1828800" y="1371601"/>
            <a:ext cx="8839200" cy="646331"/>
          </a:xfrm>
          <a:prstGeom prst="rect">
            <a:avLst/>
          </a:prstGeom>
          <a:noFill/>
        </p:spPr>
        <p:txBody>
          <a:bodyPr wrap="square" rtlCol="0">
            <a:spAutoFit/>
          </a:bodyPr>
          <a:lstStyle/>
          <a:p>
            <a:r>
              <a:rPr lang="en-US" dirty="0"/>
              <a:t>Find your IP address by running </a:t>
            </a:r>
            <a:r>
              <a:rPr lang="en-US" dirty="0" err="1"/>
              <a:t>ip_display</a:t>
            </a:r>
            <a:r>
              <a:rPr lang="en-US" dirty="0"/>
              <a:t> Trade addresses with neighbors</a:t>
            </a:r>
          </a:p>
          <a:p>
            <a:r>
              <a:rPr lang="en-US" dirty="0"/>
              <a:t>Then use “python socket_cl_addr.py” to send data to your neighbor.</a:t>
            </a:r>
          </a:p>
        </p:txBody>
      </p:sp>
      <p:pic>
        <p:nvPicPr>
          <p:cNvPr id="6" name="Picture 5" descr="Graphical user interface, text, application&#10;&#10;Description automatically generated">
            <a:extLst>
              <a:ext uri="{FF2B5EF4-FFF2-40B4-BE49-F238E27FC236}">
                <a16:creationId xmlns:a16="http://schemas.microsoft.com/office/drawing/2014/main" id="{7778683A-3829-4653-A764-12F6B53D2821}"/>
              </a:ext>
            </a:extLst>
          </p:cNvPr>
          <p:cNvPicPr>
            <a:picLocks noChangeAspect="1"/>
          </p:cNvPicPr>
          <p:nvPr/>
        </p:nvPicPr>
        <p:blipFill>
          <a:blip r:embed="rId2"/>
          <a:stretch>
            <a:fillRect/>
          </a:stretch>
        </p:blipFill>
        <p:spPr>
          <a:xfrm>
            <a:off x="152400" y="1954262"/>
            <a:ext cx="3133725" cy="3086100"/>
          </a:xfrm>
          <a:prstGeom prst="rect">
            <a:avLst/>
          </a:prstGeom>
        </p:spPr>
      </p:pic>
      <p:pic>
        <p:nvPicPr>
          <p:cNvPr id="12" name="Picture 11">
            <a:extLst>
              <a:ext uri="{FF2B5EF4-FFF2-40B4-BE49-F238E27FC236}">
                <a16:creationId xmlns:a16="http://schemas.microsoft.com/office/drawing/2014/main" id="{FC658DA5-F1D7-41A9-8EEC-F7EC6DA5CAC9}"/>
              </a:ext>
            </a:extLst>
          </p:cNvPr>
          <p:cNvPicPr>
            <a:picLocks noChangeAspect="1"/>
          </p:cNvPicPr>
          <p:nvPr/>
        </p:nvPicPr>
        <p:blipFill>
          <a:blip r:embed="rId3"/>
          <a:stretch>
            <a:fillRect/>
          </a:stretch>
        </p:blipFill>
        <p:spPr>
          <a:xfrm>
            <a:off x="3876675" y="2035349"/>
            <a:ext cx="6200775" cy="4640270"/>
          </a:xfrm>
          <a:prstGeom prst="rect">
            <a:avLst/>
          </a:prstGeom>
        </p:spPr>
      </p:pic>
    </p:spTree>
    <p:extLst>
      <p:ext uri="{BB962C8B-B14F-4D97-AF65-F5344CB8AC3E}">
        <p14:creationId xmlns:p14="http://schemas.microsoft.com/office/powerpoint/2010/main" val="3960137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E177-68DA-4ECF-8366-84A58A7FFFFC}"/>
              </a:ext>
            </a:extLst>
          </p:cNvPr>
          <p:cNvSpPr>
            <a:spLocks noGrp="1"/>
          </p:cNvSpPr>
          <p:nvPr>
            <p:ph type="title"/>
          </p:nvPr>
        </p:nvSpPr>
        <p:spPr>
          <a:xfrm>
            <a:off x="1676400" y="533400"/>
            <a:ext cx="8991600" cy="990600"/>
          </a:xfrm>
        </p:spPr>
        <p:txBody>
          <a:bodyPr>
            <a:normAutofit fontScale="90000"/>
          </a:bodyPr>
          <a:lstStyle/>
          <a:p>
            <a:pPr algn="ctr"/>
            <a:r>
              <a:rPr lang="en-US" dirty="0"/>
              <a:t>When Ever Opening a Port Make it Resilient </a:t>
            </a:r>
          </a:p>
        </p:txBody>
      </p:sp>
      <p:pic>
        <p:nvPicPr>
          <p:cNvPr id="7" name="Content Placeholder 6">
            <a:extLst>
              <a:ext uri="{FF2B5EF4-FFF2-40B4-BE49-F238E27FC236}">
                <a16:creationId xmlns:a16="http://schemas.microsoft.com/office/drawing/2014/main" id="{40C28708-DC6B-4D29-AEA0-292614C7765E}"/>
              </a:ext>
            </a:extLst>
          </p:cNvPr>
          <p:cNvPicPr>
            <a:picLocks noGrp="1" noChangeAspect="1"/>
          </p:cNvPicPr>
          <p:nvPr>
            <p:ph idx="1"/>
          </p:nvPr>
        </p:nvPicPr>
        <p:blipFill>
          <a:blip r:embed="rId2"/>
          <a:stretch>
            <a:fillRect/>
          </a:stretch>
        </p:blipFill>
        <p:spPr>
          <a:xfrm>
            <a:off x="2819400" y="1320672"/>
            <a:ext cx="6477000" cy="5500567"/>
          </a:xfrm>
        </p:spPr>
      </p:pic>
      <p:sp>
        <p:nvSpPr>
          <p:cNvPr id="8" name="TextBox 7">
            <a:extLst>
              <a:ext uri="{FF2B5EF4-FFF2-40B4-BE49-F238E27FC236}">
                <a16:creationId xmlns:a16="http://schemas.microsoft.com/office/drawing/2014/main" id="{521D7A5A-F114-49C9-9C3C-C1C3A1A2F288}"/>
              </a:ext>
            </a:extLst>
          </p:cNvPr>
          <p:cNvSpPr txBox="1"/>
          <p:nvPr/>
        </p:nvSpPr>
        <p:spPr>
          <a:xfrm>
            <a:off x="311331" y="1524000"/>
            <a:ext cx="2514600" cy="646331"/>
          </a:xfrm>
          <a:prstGeom prst="rect">
            <a:avLst/>
          </a:prstGeom>
          <a:noFill/>
        </p:spPr>
        <p:txBody>
          <a:bodyPr wrap="square" rtlCol="0">
            <a:spAutoFit/>
          </a:bodyPr>
          <a:lstStyle/>
          <a:p>
            <a:r>
              <a:rPr lang="en-US" dirty="0" err="1"/>
              <a:t>nmap</a:t>
            </a:r>
            <a:r>
              <a:rPr lang="en-US" dirty="0"/>
              <a:t> (</a:t>
            </a:r>
            <a:r>
              <a:rPr lang="en-US" dirty="0" err="1"/>
              <a:t>Zenmap</a:t>
            </a:r>
            <a:r>
              <a:rPr lang="en-US" dirty="0"/>
              <a:t> GUI)</a:t>
            </a:r>
          </a:p>
          <a:p>
            <a:r>
              <a:rPr lang="en-US" dirty="0"/>
              <a:t>Standard network tool.</a:t>
            </a:r>
          </a:p>
        </p:txBody>
      </p:sp>
      <p:cxnSp>
        <p:nvCxnSpPr>
          <p:cNvPr id="10" name="Straight Arrow Connector 9">
            <a:extLst>
              <a:ext uri="{FF2B5EF4-FFF2-40B4-BE49-F238E27FC236}">
                <a16:creationId xmlns:a16="http://schemas.microsoft.com/office/drawing/2014/main" id="{51B2DCDA-588B-4320-91DE-23A151BFC2C7}"/>
              </a:ext>
            </a:extLst>
          </p:cNvPr>
          <p:cNvCxnSpPr/>
          <p:nvPr/>
        </p:nvCxnSpPr>
        <p:spPr>
          <a:xfrm flipH="1">
            <a:off x="7467600" y="1981200"/>
            <a:ext cx="220980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8B3CE3-3495-4796-AC7A-71AB9DA85A4A}"/>
              </a:ext>
            </a:extLst>
          </p:cNvPr>
          <p:cNvSpPr txBox="1"/>
          <p:nvPr/>
        </p:nvSpPr>
        <p:spPr>
          <a:xfrm>
            <a:off x="9829800" y="1754392"/>
            <a:ext cx="2050869" cy="381000"/>
          </a:xfrm>
          <a:prstGeom prst="rect">
            <a:avLst/>
          </a:prstGeom>
          <a:noFill/>
        </p:spPr>
        <p:txBody>
          <a:bodyPr wrap="square" rtlCol="0">
            <a:spAutoFit/>
          </a:bodyPr>
          <a:lstStyle/>
          <a:p>
            <a:r>
              <a:rPr lang="en-US" dirty="0"/>
              <a:t>Port 22 - SSH</a:t>
            </a:r>
          </a:p>
        </p:txBody>
      </p:sp>
      <p:cxnSp>
        <p:nvCxnSpPr>
          <p:cNvPr id="12" name="Straight Arrow Connector 11">
            <a:extLst>
              <a:ext uri="{FF2B5EF4-FFF2-40B4-BE49-F238E27FC236}">
                <a16:creationId xmlns:a16="http://schemas.microsoft.com/office/drawing/2014/main" id="{D0D8AE3E-776E-43F1-9893-191E2FDD7E02}"/>
              </a:ext>
            </a:extLst>
          </p:cNvPr>
          <p:cNvCxnSpPr>
            <a:cxnSpLocks/>
          </p:cNvCxnSpPr>
          <p:nvPr/>
        </p:nvCxnSpPr>
        <p:spPr>
          <a:xfrm flipH="1">
            <a:off x="5410200" y="2895600"/>
            <a:ext cx="4419600" cy="747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D2A4EB5-9A32-4DD4-8B2B-36799660A0C4}"/>
              </a:ext>
            </a:extLst>
          </p:cNvPr>
          <p:cNvSpPr txBox="1"/>
          <p:nvPr/>
        </p:nvSpPr>
        <p:spPr>
          <a:xfrm>
            <a:off x="9827342" y="2115234"/>
            <a:ext cx="2286000" cy="646331"/>
          </a:xfrm>
          <a:prstGeom prst="rect">
            <a:avLst/>
          </a:prstGeom>
          <a:noFill/>
        </p:spPr>
        <p:txBody>
          <a:bodyPr wrap="square" rtlCol="0">
            <a:spAutoFit/>
          </a:bodyPr>
          <a:lstStyle/>
          <a:p>
            <a:r>
              <a:rPr lang="en-US" dirty="0"/>
              <a:t>Port 80 – HTTP</a:t>
            </a:r>
          </a:p>
          <a:p>
            <a:r>
              <a:rPr lang="en-US" dirty="0"/>
              <a:t>                Web Page</a:t>
            </a:r>
          </a:p>
        </p:txBody>
      </p:sp>
      <p:cxnSp>
        <p:nvCxnSpPr>
          <p:cNvPr id="16" name="Straight Arrow Connector 15">
            <a:extLst>
              <a:ext uri="{FF2B5EF4-FFF2-40B4-BE49-F238E27FC236}">
                <a16:creationId xmlns:a16="http://schemas.microsoft.com/office/drawing/2014/main" id="{F882FDA5-299A-4CC0-BBD1-081289066EF4}"/>
              </a:ext>
            </a:extLst>
          </p:cNvPr>
          <p:cNvCxnSpPr>
            <a:cxnSpLocks/>
          </p:cNvCxnSpPr>
          <p:nvPr/>
        </p:nvCxnSpPr>
        <p:spPr>
          <a:xfrm flipH="1">
            <a:off x="8188234" y="4938788"/>
            <a:ext cx="1639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C2223B-338A-40A6-9D54-2184AE38DE64}"/>
              </a:ext>
            </a:extLst>
          </p:cNvPr>
          <p:cNvSpPr txBox="1"/>
          <p:nvPr/>
        </p:nvSpPr>
        <p:spPr>
          <a:xfrm>
            <a:off x="9809152" y="2705100"/>
            <a:ext cx="2382848" cy="369332"/>
          </a:xfrm>
          <a:prstGeom prst="rect">
            <a:avLst/>
          </a:prstGeom>
          <a:noFill/>
        </p:spPr>
        <p:txBody>
          <a:bodyPr wrap="square" rtlCol="0">
            <a:spAutoFit/>
          </a:bodyPr>
          <a:lstStyle/>
          <a:p>
            <a:r>
              <a:rPr lang="en-US" dirty="0"/>
              <a:t>Port 4321 – Test Port</a:t>
            </a:r>
          </a:p>
        </p:txBody>
      </p:sp>
      <p:cxnSp>
        <p:nvCxnSpPr>
          <p:cNvPr id="19" name="Straight Arrow Connector 18">
            <a:extLst>
              <a:ext uri="{FF2B5EF4-FFF2-40B4-BE49-F238E27FC236}">
                <a16:creationId xmlns:a16="http://schemas.microsoft.com/office/drawing/2014/main" id="{3A6D5943-FFCB-4E6A-81CC-30112E35CA3C}"/>
              </a:ext>
            </a:extLst>
          </p:cNvPr>
          <p:cNvCxnSpPr>
            <a:cxnSpLocks/>
          </p:cNvCxnSpPr>
          <p:nvPr/>
        </p:nvCxnSpPr>
        <p:spPr>
          <a:xfrm flipH="1">
            <a:off x="6781800" y="2438400"/>
            <a:ext cx="2971800" cy="3415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3777A6B-A573-4B5A-80C9-503288E5E8BB}"/>
              </a:ext>
            </a:extLst>
          </p:cNvPr>
          <p:cNvSpPr txBox="1"/>
          <p:nvPr/>
        </p:nvSpPr>
        <p:spPr>
          <a:xfrm>
            <a:off x="9827342" y="3086065"/>
            <a:ext cx="2517058" cy="369332"/>
          </a:xfrm>
          <a:prstGeom prst="rect">
            <a:avLst/>
          </a:prstGeom>
          <a:noFill/>
        </p:spPr>
        <p:txBody>
          <a:bodyPr wrap="square" rtlCol="0">
            <a:spAutoFit/>
          </a:bodyPr>
          <a:lstStyle/>
          <a:p>
            <a:r>
              <a:rPr lang="en-US" dirty="0"/>
              <a:t>Port 5900 – VNC RDT</a:t>
            </a:r>
          </a:p>
        </p:txBody>
      </p:sp>
      <p:sp>
        <p:nvSpPr>
          <p:cNvPr id="22" name="TextBox 21">
            <a:extLst>
              <a:ext uri="{FF2B5EF4-FFF2-40B4-BE49-F238E27FC236}">
                <a16:creationId xmlns:a16="http://schemas.microsoft.com/office/drawing/2014/main" id="{BC1BC9E8-90BE-480B-8537-83ED36B52D34}"/>
              </a:ext>
            </a:extLst>
          </p:cNvPr>
          <p:cNvSpPr txBox="1"/>
          <p:nvPr/>
        </p:nvSpPr>
        <p:spPr>
          <a:xfrm>
            <a:off x="10134600" y="4495800"/>
            <a:ext cx="1639108" cy="1477328"/>
          </a:xfrm>
          <a:prstGeom prst="rect">
            <a:avLst/>
          </a:prstGeom>
          <a:noFill/>
        </p:spPr>
        <p:txBody>
          <a:bodyPr wrap="square" rtlCol="0">
            <a:spAutoFit/>
          </a:bodyPr>
          <a:lstStyle/>
          <a:p>
            <a:r>
              <a:rPr lang="en-US" dirty="0"/>
              <a:t>Intense Scan queries target with many access attempts</a:t>
            </a:r>
          </a:p>
        </p:txBody>
      </p:sp>
    </p:spTree>
    <p:extLst>
      <p:ext uri="{BB962C8B-B14F-4D97-AF65-F5344CB8AC3E}">
        <p14:creationId xmlns:p14="http://schemas.microsoft.com/office/powerpoint/2010/main" val="934083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5025-781E-429A-A3C8-F5E31F2B2919}"/>
              </a:ext>
            </a:extLst>
          </p:cNvPr>
          <p:cNvSpPr>
            <a:spLocks noGrp="1"/>
          </p:cNvSpPr>
          <p:nvPr>
            <p:ph type="title"/>
          </p:nvPr>
        </p:nvSpPr>
        <p:spPr/>
        <p:txBody>
          <a:bodyPr/>
          <a:lstStyle/>
          <a:p>
            <a:pPr algn="ctr"/>
            <a:r>
              <a:rPr lang="en-US" dirty="0"/>
              <a:t>Different reserved port functions</a:t>
            </a:r>
          </a:p>
        </p:txBody>
      </p:sp>
      <p:sp>
        <p:nvSpPr>
          <p:cNvPr id="6" name="Content Placeholder 5">
            <a:extLst>
              <a:ext uri="{FF2B5EF4-FFF2-40B4-BE49-F238E27FC236}">
                <a16:creationId xmlns:a16="http://schemas.microsoft.com/office/drawing/2014/main" id="{54611BB7-0D0A-47DF-8486-4D1C3FA6F810}"/>
              </a:ext>
            </a:extLst>
          </p:cNvPr>
          <p:cNvSpPr>
            <a:spLocks noGrp="1"/>
          </p:cNvSpPr>
          <p:nvPr>
            <p:ph idx="1"/>
          </p:nvPr>
        </p:nvSpPr>
        <p:spPr>
          <a:xfrm>
            <a:off x="1981200" y="1600200"/>
            <a:ext cx="8534400" cy="4876800"/>
          </a:xfrm>
        </p:spPr>
        <p:txBody>
          <a:bodyPr/>
          <a:lstStyle/>
          <a:p>
            <a:r>
              <a:rPr lang="en-US" dirty="0"/>
              <a:t>21 – FTP File Transfer Protocol</a:t>
            </a:r>
          </a:p>
          <a:p>
            <a:r>
              <a:rPr lang="en-US" dirty="0"/>
              <a:t>22 – SSH/SCP – SSL/TLS Secure Socket Layer</a:t>
            </a:r>
          </a:p>
          <a:p>
            <a:r>
              <a:rPr lang="en-US" dirty="0"/>
              <a:t>23 – Telnet – Unencrypted communications</a:t>
            </a:r>
          </a:p>
          <a:p>
            <a:r>
              <a:rPr lang="en-US" dirty="0"/>
              <a:t>80 – HTTP – Primary HTTP port</a:t>
            </a:r>
          </a:p>
          <a:p>
            <a:r>
              <a:rPr lang="en-US" dirty="0"/>
              <a:t>443 – HTTPS – HTTP over SSL/TLS Encrypted connection</a:t>
            </a:r>
          </a:p>
          <a:p>
            <a:pPr marL="274320" lvl="1" indent="0">
              <a:buNone/>
            </a:pPr>
            <a:r>
              <a:rPr lang="en-US" dirty="0"/>
              <a:t>*Requires third party certificate to authenticate. </a:t>
            </a:r>
          </a:p>
          <a:p>
            <a:r>
              <a:rPr lang="en-US" sz="2800" dirty="0"/>
              <a:t>1080 – A port we will use to put out a Web Page</a:t>
            </a:r>
          </a:p>
          <a:p>
            <a:r>
              <a:rPr lang="en-US" sz="2800" dirty="0"/>
              <a:t>5900 – 5964 – VNC remote Desktop Connections</a:t>
            </a:r>
          </a:p>
          <a:p>
            <a:pPr marL="0" indent="0">
              <a:buNone/>
            </a:pPr>
            <a:endParaRPr lang="en-US" sz="2800" dirty="0"/>
          </a:p>
        </p:txBody>
      </p:sp>
    </p:spTree>
    <p:extLst>
      <p:ext uri="{BB962C8B-B14F-4D97-AF65-F5344CB8AC3E}">
        <p14:creationId xmlns:p14="http://schemas.microsoft.com/office/powerpoint/2010/main" val="1074761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7755A-5B8F-4BFD-8E54-71C4F27613CD}"/>
              </a:ext>
            </a:extLst>
          </p:cNvPr>
          <p:cNvSpPr>
            <a:spLocks noGrp="1"/>
          </p:cNvSpPr>
          <p:nvPr>
            <p:ph type="title"/>
          </p:nvPr>
        </p:nvSpPr>
        <p:spPr/>
        <p:txBody>
          <a:bodyPr>
            <a:normAutofit fontScale="90000"/>
          </a:bodyPr>
          <a:lstStyle/>
          <a:p>
            <a:pPr algn="ctr"/>
            <a:r>
              <a:rPr lang="en-US" dirty="0"/>
              <a:t>Looking at basic HTML and Serving </a:t>
            </a:r>
            <a:br>
              <a:rPr lang="en-US" dirty="0"/>
            </a:br>
            <a:r>
              <a:rPr lang="en-US" dirty="0"/>
              <a:t>via Request Response Cycle</a:t>
            </a:r>
          </a:p>
        </p:txBody>
      </p:sp>
      <p:sp>
        <p:nvSpPr>
          <p:cNvPr id="3" name="Content Placeholder 2">
            <a:extLst>
              <a:ext uri="{FF2B5EF4-FFF2-40B4-BE49-F238E27FC236}">
                <a16:creationId xmlns:a16="http://schemas.microsoft.com/office/drawing/2014/main" id="{03039075-D300-4073-9A67-7508CAE9EAC0}"/>
              </a:ext>
            </a:extLst>
          </p:cNvPr>
          <p:cNvSpPr>
            <a:spLocks noGrp="1"/>
          </p:cNvSpPr>
          <p:nvPr>
            <p:ph idx="1"/>
          </p:nvPr>
        </p:nvSpPr>
        <p:spPr>
          <a:xfrm>
            <a:off x="1981200" y="1600200"/>
            <a:ext cx="8229600" cy="457200"/>
          </a:xfrm>
        </p:spPr>
        <p:txBody>
          <a:bodyPr/>
          <a:lstStyle/>
          <a:p>
            <a:pPr marL="0" indent="0">
              <a:buNone/>
            </a:pPr>
            <a:r>
              <a:rPr lang="en-US" dirty="0" err="1"/>
              <a:t>Geany</a:t>
            </a:r>
            <a:r>
              <a:rPr lang="en-US" dirty="0"/>
              <a:t> hello.html and hello_web.py</a:t>
            </a:r>
          </a:p>
        </p:txBody>
      </p:sp>
      <p:pic>
        <p:nvPicPr>
          <p:cNvPr id="5" name="Picture 4">
            <a:extLst>
              <a:ext uri="{FF2B5EF4-FFF2-40B4-BE49-F238E27FC236}">
                <a16:creationId xmlns:a16="http://schemas.microsoft.com/office/drawing/2014/main" id="{D05CC557-648A-495E-89CB-457AB40235B6}"/>
              </a:ext>
            </a:extLst>
          </p:cNvPr>
          <p:cNvPicPr>
            <a:picLocks noChangeAspect="1"/>
          </p:cNvPicPr>
          <p:nvPr/>
        </p:nvPicPr>
        <p:blipFill>
          <a:blip r:embed="rId2"/>
          <a:stretch>
            <a:fillRect/>
          </a:stretch>
        </p:blipFill>
        <p:spPr>
          <a:xfrm>
            <a:off x="5319713" y="2296357"/>
            <a:ext cx="542925" cy="333375"/>
          </a:xfrm>
          <a:prstGeom prst="rect">
            <a:avLst/>
          </a:prstGeom>
        </p:spPr>
      </p:pic>
      <p:cxnSp>
        <p:nvCxnSpPr>
          <p:cNvPr id="8" name="Straight Arrow Connector 7">
            <a:extLst>
              <a:ext uri="{FF2B5EF4-FFF2-40B4-BE49-F238E27FC236}">
                <a16:creationId xmlns:a16="http://schemas.microsoft.com/office/drawing/2014/main" id="{9ECB16D7-AAEA-4D58-9233-793933117F49}"/>
              </a:ext>
            </a:extLst>
          </p:cNvPr>
          <p:cNvCxnSpPr>
            <a:cxnSpLocks/>
            <a:endCxn id="5" idx="1"/>
          </p:cNvCxnSpPr>
          <p:nvPr/>
        </p:nvCxnSpPr>
        <p:spPr>
          <a:xfrm>
            <a:off x="4524376" y="2460594"/>
            <a:ext cx="795337" cy="245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20FD90B-03BF-4531-9F24-CA67E6E9A3E7}"/>
              </a:ext>
            </a:extLst>
          </p:cNvPr>
          <p:cNvCxnSpPr/>
          <p:nvPr/>
        </p:nvCxnSpPr>
        <p:spPr>
          <a:xfrm>
            <a:off x="5862638" y="2466142"/>
            <a:ext cx="795337" cy="245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Graphical user interface, text, application&#10;&#10;Description automatically generated">
            <a:extLst>
              <a:ext uri="{FF2B5EF4-FFF2-40B4-BE49-F238E27FC236}">
                <a16:creationId xmlns:a16="http://schemas.microsoft.com/office/drawing/2014/main" id="{A28601D5-2692-4F2B-95BB-AA3B716EA9D8}"/>
              </a:ext>
            </a:extLst>
          </p:cNvPr>
          <p:cNvPicPr>
            <a:picLocks noChangeAspect="1"/>
          </p:cNvPicPr>
          <p:nvPr/>
        </p:nvPicPr>
        <p:blipFill>
          <a:blip r:embed="rId3"/>
          <a:stretch>
            <a:fillRect/>
          </a:stretch>
        </p:blipFill>
        <p:spPr>
          <a:xfrm>
            <a:off x="277907" y="2012384"/>
            <a:ext cx="4219575" cy="1091942"/>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9A45B39D-4EE4-474B-A30F-2CD66064104C}"/>
              </a:ext>
            </a:extLst>
          </p:cNvPr>
          <p:cNvPicPr>
            <a:picLocks noChangeAspect="1"/>
          </p:cNvPicPr>
          <p:nvPr/>
        </p:nvPicPr>
        <p:blipFill>
          <a:blip r:embed="rId4"/>
          <a:stretch>
            <a:fillRect/>
          </a:stretch>
        </p:blipFill>
        <p:spPr>
          <a:xfrm>
            <a:off x="6924955" y="1600200"/>
            <a:ext cx="4191000" cy="2257425"/>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06140F84-06DF-472F-8B54-3F26A7D333EA}"/>
              </a:ext>
            </a:extLst>
          </p:cNvPr>
          <p:cNvPicPr>
            <a:picLocks noChangeAspect="1"/>
          </p:cNvPicPr>
          <p:nvPr/>
        </p:nvPicPr>
        <p:blipFill>
          <a:blip r:embed="rId5"/>
          <a:stretch>
            <a:fillRect/>
          </a:stretch>
        </p:blipFill>
        <p:spPr>
          <a:xfrm>
            <a:off x="82763" y="3148701"/>
            <a:ext cx="6451061" cy="3602283"/>
          </a:xfrm>
          <a:prstGeom prst="rect">
            <a:avLst/>
          </a:prstGeom>
        </p:spPr>
      </p:pic>
      <p:cxnSp>
        <p:nvCxnSpPr>
          <p:cNvPr id="18" name="Straight Arrow Connector 17">
            <a:extLst>
              <a:ext uri="{FF2B5EF4-FFF2-40B4-BE49-F238E27FC236}">
                <a16:creationId xmlns:a16="http://schemas.microsoft.com/office/drawing/2014/main" id="{ABD29359-D170-4CD1-9DE7-7C42E1397134}"/>
              </a:ext>
            </a:extLst>
          </p:cNvPr>
          <p:cNvCxnSpPr>
            <a:cxnSpLocks/>
          </p:cNvCxnSpPr>
          <p:nvPr/>
        </p:nvCxnSpPr>
        <p:spPr>
          <a:xfrm flipH="1">
            <a:off x="1981200" y="4267200"/>
            <a:ext cx="60960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82644-95D3-4285-A358-408CB585CC31}"/>
              </a:ext>
            </a:extLst>
          </p:cNvPr>
          <p:cNvSpPr txBox="1"/>
          <p:nvPr/>
        </p:nvSpPr>
        <p:spPr>
          <a:xfrm>
            <a:off x="2590800" y="4082534"/>
            <a:ext cx="3352800" cy="369332"/>
          </a:xfrm>
          <a:prstGeom prst="rect">
            <a:avLst/>
          </a:prstGeom>
          <a:noFill/>
        </p:spPr>
        <p:txBody>
          <a:bodyPr wrap="square" rtlCol="0">
            <a:spAutoFit/>
          </a:bodyPr>
          <a:lstStyle/>
          <a:p>
            <a:r>
              <a:rPr lang="en-US" dirty="0"/>
              <a:t>Standard Web Response</a:t>
            </a:r>
          </a:p>
        </p:txBody>
      </p:sp>
      <p:cxnSp>
        <p:nvCxnSpPr>
          <p:cNvPr id="21" name="Straight Arrow Connector 20">
            <a:extLst>
              <a:ext uri="{FF2B5EF4-FFF2-40B4-BE49-F238E27FC236}">
                <a16:creationId xmlns:a16="http://schemas.microsoft.com/office/drawing/2014/main" id="{7C728FA8-E562-4967-9FE7-E7B60C7EE390}"/>
              </a:ext>
            </a:extLst>
          </p:cNvPr>
          <p:cNvCxnSpPr>
            <a:cxnSpLocks/>
          </p:cNvCxnSpPr>
          <p:nvPr/>
        </p:nvCxnSpPr>
        <p:spPr>
          <a:xfrm flipH="1">
            <a:off x="3033713" y="5899666"/>
            <a:ext cx="60960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7B9A115-38EB-4F5A-89B7-8C278F59A87A}"/>
              </a:ext>
            </a:extLst>
          </p:cNvPr>
          <p:cNvSpPr txBox="1"/>
          <p:nvPr/>
        </p:nvSpPr>
        <p:spPr>
          <a:xfrm>
            <a:off x="3643313" y="5715000"/>
            <a:ext cx="3352800" cy="369332"/>
          </a:xfrm>
          <a:prstGeom prst="rect">
            <a:avLst/>
          </a:prstGeom>
          <a:noFill/>
        </p:spPr>
        <p:txBody>
          <a:bodyPr wrap="square" rtlCol="0">
            <a:spAutoFit/>
          </a:bodyPr>
          <a:lstStyle/>
          <a:p>
            <a:r>
              <a:rPr lang="en-US" dirty="0"/>
              <a:t>Wait for request</a:t>
            </a:r>
          </a:p>
        </p:txBody>
      </p:sp>
      <p:cxnSp>
        <p:nvCxnSpPr>
          <p:cNvPr id="23" name="Straight Arrow Connector 22">
            <a:extLst>
              <a:ext uri="{FF2B5EF4-FFF2-40B4-BE49-F238E27FC236}">
                <a16:creationId xmlns:a16="http://schemas.microsoft.com/office/drawing/2014/main" id="{89D8BD42-CAF7-4B30-AE1F-1B10730FB980}"/>
              </a:ext>
            </a:extLst>
          </p:cNvPr>
          <p:cNvCxnSpPr>
            <a:cxnSpLocks/>
          </p:cNvCxnSpPr>
          <p:nvPr/>
        </p:nvCxnSpPr>
        <p:spPr>
          <a:xfrm flipH="1">
            <a:off x="3733800" y="6350734"/>
            <a:ext cx="60960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BA22124-AFDD-4215-BB43-046FCFF101A6}"/>
              </a:ext>
            </a:extLst>
          </p:cNvPr>
          <p:cNvSpPr txBox="1"/>
          <p:nvPr/>
        </p:nvSpPr>
        <p:spPr>
          <a:xfrm>
            <a:off x="4343400" y="6166068"/>
            <a:ext cx="3352800" cy="369332"/>
          </a:xfrm>
          <a:prstGeom prst="rect">
            <a:avLst/>
          </a:prstGeom>
          <a:noFill/>
        </p:spPr>
        <p:txBody>
          <a:bodyPr wrap="square" rtlCol="0">
            <a:spAutoFit/>
          </a:bodyPr>
          <a:lstStyle/>
          <a:p>
            <a:r>
              <a:rPr lang="en-US" dirty="0"/>
              <a:t>Send Response</a:t>
            </a:r>
          </a:p>
        </p:txBody>
      </p:sp>
      <p:cxnSp>
        <p:nvCxnSpPr>
          <p:cNvPr id="25" name="Straight Arrow Connector 24">
            <a:extLst>
              <a:ext uri="{FF2B5EF4-FFF2-40B4-BE49-F238E27FC236}">
                <a16:creationId xmlns:a16="http://schemas.microsoft.com/office/drawing/2014/main" id="{202A7C5B-28EB-4AA8-A11B-94DD547D2281}"/>
              </a:ext>
            </a:extLst>
          </p:cNvPr>
          <p:cNvCxnSpPr>
            <a:cxnSpLocks/>
          </p:cNvCxnSpPr>
          <p:nvPr/>
        </p:nvCxnSpPr>
        <p:spPr>
          <a:xfrm flipH="1">
            <a:off x="3733800" y="6649691"/>
            <a:ext cx="60960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B536B7F-A847-48D2-A85F-73282DD2BDE5}"/>
              </a:ext>
            </a:extLst>
          </p:cNvPr>
          <p:cNvSpPr txBox="1"/>
          <p:nvPr/>
        </p:nvSpPr>
        <p:spPr>
          <a:xfrm>
            <a:off x="4343400" y="6465025"/>
            <a:ext cx="3352800" cy="369332"/>
          </a:xfrm>
          <a:prstGeom prst="rect">
            <a:avLst/>
          </a:prstGeom>
          <a:noFill/>
        </p:spPr>
        <p:txBody>
          <a:bodyPr wrap="square" rtlCol="0">
            <a:spAutoFit/>
          </a:bodyPr>
          <a:lstStyle/>
          <a:p>
            <a:r>
              <a:rPr lang="en-US" dirty="0"/>
              <a:t>Send HTML</a:t>
            </a:r>
          </a:p>
        </p:txBody>
      </p:sp>
    </p:spTree>
    <p:extLst>
      <p:ext uri="{BB962C8B-B14F-4D97-AF65-F5344CB8AC3E}">
        <p14:creationId xmlns:p14="http://schemas.microsoft.com/office/powerpoint/2010/main" val="2057575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41C8-B6B3-4FD0-A509-1ACAB7353E9A}"/>
              </a:ext>
            </a:extLst>
          </p:cNvPr>
          <p:cNvSpPr>
            <a:spLocks noGrp="1"/>
          </p:cNvSpPr>
          <p:nvPr>
            <p:ph type="title"/>
          </p:nvPr>
        </p:nvSpPr>
        <p:spPr>
          <a:xfrm>
            <a:off x="1981200" y="123877"/>
            <a:ext cx="8229600" cy="990600"/>
          </a:xfrm>
        </p:spPr>
        <p:txBody>
          <a:bodyPr>
            <a:normAutofit fontScale="90000"/>
          </a:bodyPr>
          <a:lstStyle/>
          <a:p>
            <a:r>
              <a:rPr lang="en-US" dirty="0"/>
              <a:t>In a Web browser open </a:t>
            </a:r>
            <a:r>
              <a:rPr lang="en-US" b="1" dirty="0"/>
              <a:t>localhost:1080</a:t>
            </a:r>
            <a:r>
              <a:rPr lang="en-US" dirty="0"/>
              <a:t> </a:t>
            </a:r>
          </a:p>
        </p:txBody>
      </p:sp>
      <p:pic>
        <p:nvPicPr>
          <p:cNvPr id="7" name="Picture 6" descr="Graphical user interface, text&#10;&#10;Description automatically generated">
            <a:extLst>
              <a:ext uri="{FF2B5EF4-FFF2-40B4-BE49-F238E27FC236}">
                <a16:creationId xmlns:a16="http://schemas.microsoft.com/office/drawing/2014/main" id="{18438516-2C1D-442B-9DA9-82B134AF2696}"/>
              </a:ext>
            </a:extLst>
          </p:cNvPr>
          <p:cNvPicPr>
            <a:picLocks noChangeAspect="1"/>
          </p:cNvPicPr>
          <p:nvPr/>
        </p:nvPicPr>
        <p:blipFill>
          <a:blip r:embed="rId2"/>
          <a:stretch>
            <a:fillRect/>
          </a:stretch>
        </p:blipFill>
        <p:spPr>
          <a:xfrm>
            <a:off x="0" y="3000475"/>
            <a:ext cx="4267200" cy="2273070"/>
          </a:xfrm>
          <a:prstGeom prst="rect">
            <a:avLst/>
          </a:prstGeom>
        </p:spPr>
      </p:pic>
      <p:sp>
        <p:nvSpPr>
          <p:cNvPr id="5" name="TextBox 4">
            <a:extLst>
              <a:ext uri="{FF2B5EF4-FFF2-40B4-BE49-F238E27FC236}">
                <a16:creationId xmlns:a16="http://schemas.microsoft.com/office/drawing/2014/main" id="{B3ACE626-85A0-422D-9AB4-52C41F8BB91A}"/>
              </a:ext>
            </a:extLst>
          </p:cNvPr>
          <p:cNvSpPr txBox="1"/>
          <p:nvPr/>
        </p:nvSpPr>
        <p:spPr>
          <a:xfrm>
            <a:off x="1371600" y="4996934"/>
            <a:ext cx="1752600" cy="369332"/>
          </a:xfrm>
          <a:prstGeom prst="rect">
            <a:avLst/>
          </a:prstGeom>
          <a:noFill/>
        </p:spPr>
        <p:txBody>
          <a:bodyPr wrap="square" rtlCol="0">
            <a:spAutoFit/>
          </a:bodyPr>
          <a:lstStyle/>
          <a:p>
            <a:r>
              <a:rPr lang="en-US" dirty="0"/>
              <a:t>Click Here</a:t>
            </a:r>
          </a:p>
        </p:txBody>
      </p:sp>
      <p:cxnSp>
        <p:nvCxnSpPr>
          <p:cNvPr id="6" name="Straight Arrow Connector 5">
            <a:extLst>
              <a:ext uri="{FF2B5EF4-FFF2-40B4-BE49-F238E27FC236}">
                <a16:creationId xmlns:a16="http://schemas.microsoft.com/office/drawing/2014/main" id="{4A0F1C75-D7AA-448E-B31B-717686B20B03}"/>
              </a:ext>
            </a:extLst>
          </p:cNvPr>
          <p:cNvCxnSpPr/>
          <p:nvPr/>
        </p:nvCxnSpPr>
        <p:spPr>
          <a:xfrm flipH="1">
            <a:off x="685800" y="5181600"/>
            <a:ext cx="6858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text, application&#10;&#10;Description automatically generated">
            <a:extLst>
              <a:ext uri="{FF2B5EF4-FFF2-40B4-BE49-F238E27FC236}">
                <a16:creationId xmlns:a16="http://schemas.microsoft.com/office/drawing/2014/main" id="{BFF7F139-9613-45B0-8990-4228E2D4C7E4}"/>
              </a:ext>
            </a:extLst>
          </p:cNvPr>
          <p:cNvPicPr>
            <a:picLocks noChangeAspect="1"/>
          </p:cNvPicPr>
          <p:nvPr/>
        </p:nvPicPr>
        <p:blipFill>
          <a:blip r:embed="rId3"/>
          <a:stretch>
            <a:fillRect/>
          </a:stretch>
        </p:blipFill>
        <p:spPr>
          <a:xfrm>
            <a:off x="1" y="880579"/>
            <a:ext cx="4577170" cy="2091221"/>
          </a:xfrm>
          <a:prstGeom prst="rect">
            <a:avLst/>
          </a:prstGeom>
        </p:spPr>
      </p:pic>
      <p:sp>
        <p:nvSpPr>
          <p:cNvPr id="13" name="TextBox 12">
            <a:extLst>
              <a:ext uri="{FF2B5EF4-FFF2-40B4-BE49-F238E27FC236}">
                <a16:creationId xmlns:a16="http://schemas.microsoft.com/office/drawing/2014/main" id="{1B72CFD4-9232-4892-9375-6F46B8EB73C2}"/>
              </a:ext>
            </a:extLst>
          </p:cNvPr>
          <p:cNvSpPr txBox="1"/>
          <p:nvPr/>
        </p:nvSpPr>
        <p:spPr>
          <a:xfrm>
            <a:off x="4419600" y="873855"/>
            <a:ext cx="1752600" cy="369332"/>
          </a:xfrm>
          <a:prstGeom prst="rect">
            <a:avLst/>
          </a:prstGeom>
          <a:noFill/>
        </p:spPr>
        <p:txBody>
          <a:bodyPr wrap="square" rtlCol="0">
            <a:spAutoFit/>
          </a:bodyPr>
          <a:lstStyle/>
          <a:p>
            <a:r>
              <a:rPr lang="en-US" dirty="0"/>
              <a:t>Run Here</a:t>
            </a:r>
          </a:p>
        </p:txBody>
      </p:sp>
      <p:cxnSp>
        <p:nvCxnSpPr>
          <p:cNvPr id="14" name="Straight Arrow Connector 13">
            <a:extLst>
              <a:ext uri="{FF2B5EF4-FFF2-40B4-BE49-F238E27FC236}">
                <a16:creationId xmlns:a16="http://schemas.microsoft.com/office/drawing/2014/main" id="{97294AF4-0129-4DE6-9218-D306B2D91490}"/>
              </a:ext>
            </a:extLst>
          </p:cNvPr>
          <p:cNvCxnSpPr/>
          <p:nvPr/>
        </p:nvCxnSpPr>
        <p:spPr>
          <a:xfrm flipH="1">
            <a:off x="3733800" y="1058521"/>
            <a:ext cx="6858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15" descr="Graphical user interface, text, application&#10;&#10;Description automatically generated">
            <a:extLst>
              <a:ext uri="{FF2B5EF4-FFF2-40B4-BE49-F238E27FC236}">
                <a16:creationId xmlns:a16="http://schemas.microsoft.com/office/drawing/2014/main" id="{0EDF9F93-E1D8-4C25-B056-50CE3C44C38A}"/>
              </a:ext>
            </a:extLst>
          </p:cNvPr>
          <p:cNvPicPr>
            <a:picLocks noChangeAspect="1"/>
          </p:cNvPicPr>
          <p:nvPr/>
        </p:nvPicPr>
        <p:blipFill>
          <a:blip r:embed="rId4"/>
          <a:stretch>
            <a:fillRect/>
          </a:stretch>
        </p:blipFill>
        <p:spPr>
          <a:xfrm>
            <a:off x="7124102" y="873855"/>
            <a:ext cx="4839298" cy="5930512"/>
          </a:xfrm>
          <a:prstGeom prst="rect">
            <a:avLst/>
          </a:prstGeom>
        </p:spPr>
      </p:pic>
    </p:spTree>
    <p:extLst>
      <p:ext uri="{BB962C8B-B14F-4D97-AF65-F5344CB8AC3E}">
        <p14:creationId xmlns:p14="http://schemas.microsoft.com/office/powerpoint/2010/main" val="2323116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Raspberry Pi as Wireless Access Point</a:t>
            </a:r>
          </a:p>
        </p:txBody>
      </p:sp>
      <p:sp>
        <p:nvSpPr>
          <p:cNvPr id="4" name="TextBox 3"/>
          <p:cNvSpPr txBox="1"/>
          <p:nvPr/>
        </p:nvSpPr>
        <p:spPr>
          <a:xfrm>
            <a:off x="1752600" y="6444734"/>
            <a:ext cx="8915400" cy="369332"/>
          </a:xfrm>
          <a:prstGeom prst="rect">
            <a:avLst/>
          </a:prstGeom>
          <a:noFill/>
        </p:spPr>
        <p:txBody>
          <a:bodyPr wrap="square" rtlCol="0">
            <a:spAutoFit/>
          </a:bodyPr>
          <a:lstStyle/>
          <a:p>
            <a:r>
              <a:rPr lang="en-US" dirty="0">
                <a:hlinkClick r:id="rId2"/>
              </a:rPr>
              <a:t>https://learn.sparkfun.com/tutorials/setting-up-a-raspberry-pi-3-as-an-access-point</a:t>
            </a:r>
            <a:r>
              <a:rPr lang="en-US" dirty="0"/>
              <a:t> </a:t>
            </a:r>
          </a:p>
        </p:txBody>
      </p:sp>
      <p:sp>
        <p:nvSpPr>
          <p:cNvPr id="5" name="TextBox 4">
            <a:extLst>
              <a:ext uri="{FF2B5EF4-FFF2-40B4-BE49-F238E27FC236}">
                <a16:creationId xmlns:a16="http://schemas.microsoft.com/office/drawing/2014/main" id="{786A4CB4-3E5C-4CB8-A2EE-7C0A893F6F5A}"/>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7" name="Content Placeholder 6">
            <a:extLst>
              <a:ext uri="{FF2B5EF4-FFF2-40B4-BE49-F238E27FC236}">
                <a16:creationId xmlns:a16="http://schemas.microsoft.com/office/drawing/2014/main" id="{F3E69E6D-03A3-48BB-A52E-48E56FE87FD8}"/>
              </a:ext>
            </a:extLst>
          </p:cNvPr>
          <p:cNvPicPr>
            <a:picLocks noGrp="1" noChangeAspect="1"/>
          </p:cNvPicPr>
          <p:nvPr>
            <p:ph idx="1"/>
          </p:nvPr>
        </p:nvPicPr>
        <p:blipFill>
          <a:blip r:embed="rId3"/>
          <a:stretch>
            <a:fillRect/>
          </a:stretch>
        </p:blipFill>
        <p:spPr>
          <a:xfrm>
            <a:off x="3429000" y="1371600"/>
            <a:ext cx="5137698" cy="4876800"/>
          </a:xfrm>
        </p:spPr>
      </p:pic>
      <p:sp>
        <p:nvSpPr>
          <p:cNvPr id="3" name="TextBox 2">
            <a:extLst>
              <a:ext uri="{FF2B5EF4-FFF2-40B4-BE49-F238E27FC236}">
                <a16:creationId xmlns:a16="http://schemas.microsoft.com/office/drawing/2014/main" id="{74511E7F-16C7-4813-9736-A0373129F1A4}"/>
              </a:ext>
            </a:extLst>
          </p:cNvPr>
          <p:cNvSpPr txBox="1"/>
          <p:nvPr/>
        </p:nvSpPr>
        <p:spPr>
          <a:xfrm flipH="1">
            <a:off x="7393216" y="5147400"/>
            <a:ext cx="4189183" cy="369332"/>
          </a:xfrm>
          <a:prstGeom prst="rect">
            <a:avLst/>
          </a:prstGeom>
          <a:noFill/>
        </p:spPr>
        <p:txBody>
          <a:bodyPr wrap="square" rtlCol="0">
            <a:spAutoFit/>
          </a:bodyPr>
          <a:lstStyle/>
          <a:p>
            <a:r>
              <a:rPr lang="en-US" dirty="0"/>
              <a:t>Can control network access and traffic</a:t>
            </a:r>
          </a:p>
        </p:txBody>
      </p:sp>
    </p:spTree>
    <p:extLst>
      <p:ext uri="{BB962C8B-B14F-4D97-AF65-F5344CB8AC3E}">
        <p14:creationId xmlns:p14="http://schemas.microsoft.com/office/powerpoint/2010/main" val="3116172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normAutofit lnSpcReduction="10000"/>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a:p>
            <a:pPr lvl="1"/>
            <a:r>
              <a:rPr lang="en-US" dirty="0"/>
              <a:t>STEMMA / </a:t>
            </a:r>
            <a:r>
              <a:rPr lang="en-US" dirty="0" err="1"/>
              <a:t>Qwiic</a:t>
            </a:r>
            <a:r>
              <a:rPr lang="en-US" dirty="0"/>
              <a:t> Hat adapter for I2C prototyping</a:t>
            </a:r>
          </a:p>
        </p:txBody>
      </p:sp>
      <p:pic>
        <p:nvPicPr>
          <p:cNvPr id="5" name="Picture 4" descr="A close-up of a circuit board&#10;&#10;Description automatically generated with low confidence">
            <a:extLst>
              <a:ext uri="{FF2B5EF4-FFF2-40B4-BE49-F238E27FC236}">
                <a16:creationId xmlns:a16="http://schemas.microsoft.com/office/drawing/2014/main" id="{CA6AF1AF-2347-4BE2-A317-FC1E42DD67BA}"/>
              </a:ext>
            </a:extLst>
          </p:cNvPr>
          <p:cNvPicPr>
            <a:picLocks noChangeAspect="1"/>
          </p:cNvPicPr>
          <p:nvPr/>
        </p:nvPicPr>
        <p:blipFill>
          <a:blip r:embed="rId2"/>
          <a:stretch>
            <a:fillRect/>
          </a:stretch>
        </p:blipFill>
        <p:spPr>
          <a:xfrm>
            <a:off x="9601200" y="4191000"/>
            <a:ext cx="2067680" cy="2514600"/>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C0EB068C-673A-468E-85F8-51DD244A7F7B}"/>
              </a:ext>
            </a:extLst>
          </p:cNvPr>
          <p:cNvPicPr>
            <a:picLocks noChangeAspect="1"/>
          </p:cNvPicPr>
          <p:nvPr/>
        </p:nvPicPr>
        <p:blipFill>
          <a:blip r:embed="rId3"/>
          <a:stretch>
            <a:fillRect/>
          </a:stretch>
        </p:blipFill>
        <p:spPr>
          <a:xfrm>
            <a:off x="10297934" y="1219200"/>
            <a:ext cx="1289632" cy="2743200"/>
          </a:xfrm>
          <a:prstGeom prst="rect">
            <a:avLst/>
          </a:prstGeom>
        </p:spPr>
      </p:pic>
    </p:spTree>
    <p:extLst>
      <p:ext uri="{BB962C8B-B14F-4D97-AF65-F5344CB8AC3E}">
        <p14:creationId xmlns:p14="http://schemas.microsoft.com/office/powerpoint/2010/main" val="1491903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cxnSp>
        <p:nvCxnSpPr>
          <p:cNvPr id="4" name="Straight Arrow Connector 3">
            <a:extLst>
              <a:ext uri="{FF2B5EF4-FFF2-40B4-BE49-F238E27FC236}">
                <a16:creationId xmlns:a16="http://schemas.microsoft.com/office/drawing/2014/main" id="{EC8884E5-7E55-434F-A11C-1531F3F57272}"/>
              </a:ext>
            </a:extLst>
          </p:cNvPr>
          <p:cNvCxnSpPr/>
          <p:nvPr/>
        </p:nvCxnSpPr>
        <p:spPr>
          <a:xfrm flipH="1">
            <a:off x="5181600" y="5867400"/>
            <a:ext cx="121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EF9FC4-ACE6-4D8C-9F1A-E5B9802B8409}"/>
              </a:ext>
            </a:extLst>
          </p:cNvPr>
          <p:cNvCxnSpPr/>
          <p:nvPr/>
        </p:nvCxnSpPr>
        <p:spPr>
          <a:xfrm flipH="1">
            <a:off x="5181600" y="6072404"/>
            <a:ext cx="121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22F1EF-86C8-44EC-9171-0DD4109DEC6B}"/>
              </a:ext>
            </a:extLst>
          </p:cNvPr>
          <p:cNvCxnSpPr/>
          <p:nvPr/>
        </p:nvCxnSpPr>
        <p:spPr>
          <a:xfrm flipH="1">
            <a:off x="5181600" y="6248400"/>
            <a:ext cx="121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9CA7C4A-66FD-4B07-A47D-A2BBADD04FEF}"/>
              </a:ext>
            </a:extLst>
          </p:cNvPr>
          <p:cNvSpPr txBox="1"/>
          <p:nvPr/>
        </p:nvSpPr>
        <p:spPr>
          <a:xfrm>
            <a:off x="7239000" y="5715000"/>
            <a:ext cx="3657600" cy="646331"/>
          </a:xfrm>
          <a:prstGeom prst="rect">
            <a:avLst/>
          </a:prstGeom>
          <a:noFill/>
        </p:spPr>
        <p:txBody>
          <a:bodyPr wrap="square" rtlCol="0">
            <a:spAutoFit/>
          </a:bodyPr>
          <a:lstStyle/>
          <a:p>
            <a:r>
              <a:rPr lang="en-US" dirty="0"/>
              <a:t>We will use these three sensors for our Air Sensor station</a:t>
            </a:r>
          </a:p>
        </p:txBody>
      </p:sp>
    </p:spTree>
    <p:extLst>
      <p:ext uri="{BB962C8B-B14F-4D97-AF65-F5344CB8AC3E}">
        <p14:creationId xmlns:p14="http://schemas.microsoft.com/office/powerpoint/2010/main" val="3537474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Weather station</a:t>
            </a:r>
          </a:p>
        </p:txBody>
      </p:sp>
      <p:sp>
        <p:nvSpPr>
          <p:cNvPr id="3" name="Content Placeholder 2"/>
          <p:cNvSpPr>
            <a:spLocks noGrp="1"/>
          </p:cNvSpPr>
          <p:nvPr>
            <p:ph idx="1"/>
          </p:nvPr>
        </p:nvSpPr>
        <p:spPr>
          <a:xfrm>
            <a:off x="1981200" y="1295400"/>
            <a:ext cx="8534400" cy="533400"/>
          </a:xfrm>
        </p:spPr>
        <p:txBody>
          <a:bodyPr>
            <a:normAutofit/>
          </a:bodyPr>
          <a:lstStyle/>
          <a:p>
            <a:pPr marL="0" indent="0">
              <a:buNone/>
            </a:pPr>
            <a:r>
              <a:rPr lang="en-US" sz="2200" dirty="0">
                <a:solidFill>
                  <a:srgbClr val="0070C0"/>
                </a:solidFill>
              </a:rPr>
              <a:t>Inside </a:t>
            </a:r>
            <a:r>
              <a:rPr lang="en-US" sz="2200" dirty="0" err="1">
                <a:solidFill>
                  <a:srgbClr val="0070C0"/>
                </a:solidFill>
              </a:rPr>
              <a:t>Geany</a:t>
            </a:r>
            <a:r>
              <a:rPr lang="en-US" sz="2200" dirty="0">
                <a:solidFill>
                  <a:srgbClr val="0070C0"/>
                </a:solidFill>
              </a:rPr>
              <a:t> open the  MiniWeatherStation.py</a:t>
            </a:r>
          </a:p>
        </p:txBody>
      </p:sp>
      <p:pic>
        <p:nvPicPr>
          <p:cNvPr id="6" name="Picture 5">
            <a:extLst>
              <a:ext uri="{FF2B5EF4-FFF2-40B4-BE49-F238E27FC236}">
                <a16:creationId xmlns:a16="http://schemas.microsoft.com/office/drawing/2014/main" id="{29749C3B-A52D-4A47-A2B7-C8F9CFB858A9}"/>
              </a:ext>
            </a:extLst>
          </p:cNvPr>
          <p:cNvPicPr>
            <a:picLocks noChangeAspect="1"/>
          </p:cNvPicPr>
          <p:nvPr/>
        </p:nvPicPr>
        <p:blipFill>
          <a:blip r:embed="rId2"/>
          <a:stretch>
            <a:fillRect/>
          </a:stretch>
        </p:blipFill>
        <p:spPr>
          <a:xfrm>
            <a:off x="1507067" y="1856409"/>
            <a:ext cx="9144000" cy="3754783"/>
          </a:xfrm>
          <a:prstGeom prst="rect">
            <a:avLst/>
          </a:prstGeom>
        </p:spPr>
      </p:pic>
    </p:spTree>
    <p:extLst>
      <p:ext uri="{BB962C8B-B14F-4D97-AF65-F5344CB8AC3E}">
        <p14:creationId xmlns:p14="http://schemas.microsoft.com/office/powerpoint/2010/main" val="701483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
            <a:ext cx="8229600" cy="990600"/>
          </a:xfrm>
        </p:spPr>
        <p:txBody>
          <a:bodyPr>
            <a:normAutofit/>
          </a:bodyPr>
          <a:lstStyle/>
          <a:p>
            <a:r>
              <a:rPr lang="en-US" sz="3600" dirty="0"/>
              <a:t>Copy and pasting between windows.</a:t>
            </a:r>
          </a:p>
        </p:txBody>
      </p:sp>
      <p:sp>
        <p:nvSpPr>
          <p:cNvPr id="3" name="Content Placeholder 2">
            <a:extLst>
              <a:ext uri="{FF2B5EF4-FFF2-40B4-BE49-F238E27FC236}">
                <a16:creationId xmlns:a16="http://schemas.microsoft.com/office/drawing/2014/main" id="{E4A99D27-C115-461D-8F45-9494839CCDE4}"/>
              </a:ext>
            </a:extLst>
          </p:cNvPr>
          <p:cNvSpPr>
            <a:spLocks noGrp="1"/>
          </p:cNvSpPr>
          <p:nvPr>
            <p:ph idx="1"/>
          </p:nvPr>
        </p:nvSpPr>
        <p:spPr>
          <a:xfrm>
            <a:off x="1905000" y="762000"/>
            <a:ext cx="8610600" cy="5334000"/>
          </a:xfrm>
        </p:spPr>
        <p:txBody>
          <a:bodyPr>
            <a:normAutofit/>
          </a:bodyPr>
          <a:lstStyle/>
          <a:p>
            <a:pPr marL="0" indent="0">
              <a:buNone/>
            </a:pPr>
            <a:r>
              <a:rPr lang="en-US" sz="2200" dirty="0"/>
              <a:t>In a terminal window type: </a:t>
            </a:r>
            <a:r>
              <a:rPr lang="en-US" sz="2200" dirty="0">
                <a:solidFill>
                  <a:srgbClr val="0070C0"/>
                </a:solidFill>
              </a:rPr>
              <a:t>python3</a:t>
            </a:r>
          </a:p>
          <a:p>
            <a:pPr marL="0" indent="0">
              <a:buNone/>
            </a:pPr>
            <a:r>
              <a:rPr lang="en-US" sz="2200" dirty="0"/>
              <a:t>Select from </a:t>
            </a:r>
            <a:r>
              <a:rPr lang="en-US" sz="2200" dirty="0" err="1"/>
              <a:t>Geany</a:t>
            </a:r>
            <a:r>
              <a:rPr lang="en-US" sz="2200" dirty="0"/>
              <a:t>, go to Python window and center click:</a:t>
            </a:r>
          </a:p>
          <a:p>
            <a:pPr marL="0" indent="0">
              <a:buNone/>
            </a:pPr>
            <a:r>
              <a:rPr lang="en-US" sz="1800" dirty="0"/>
              <a:t>&gt;&gt;&gt; </a:t>
            </a:r>
            <a:r>
              <a:rPr lang="en-US" sz="1800" dirty="0">
                <a:solidFill>
                  <a:srgbClr val="0070C0"/>
                </a:solidFill>
              </a:rPr>
              <a:t>from </a:t>
            </a:r>
            <a:r>
              <a:rPr lang="en-US" sz="1800" dirty="0" err="1">
                <a:solidFill>
                  <a:srgbClr val="0070C0"/>
                </a:solidFill>
              </a:rPr>
              <a:t>sense_hat</a:t>
            </a:r>
            <a:r>
              <a:rPr lang="en-US" sz="1800" dirty="0">
                <a:solidFill>
                  <a:srgbClr val="0070C0"/>
                </a:solidFill>
              </a:rPr>
              <a:t> import </a:t>
            </a:r>
            <a:r>
              <a:rPr lang="en-US" sz="1800" dirty="0" err="1">
                <a:solidFill>
                  <a:srgbClr val="0070C0"/>
                </a:solidFill>
              </a:rPr>
              <a:t>SenseHat</a:t>
            </a:r>
            <a:endParaRPr lang="en-US" sz="1800" dirty="0">
              <a:solidFill>
                <a:srgbClr val="0070C0"/>
              </a:solidFill>
            </a:endParaRPr>
          </a:p>
          <a:p>
            <a:pPr marL="0" indent="0">
              <a:buNone/>
            </a:pPr>
            <a:r>
              <a:rPr lang="en-US" sz="1800" dirty="0"/>
              <a:t>&gt;&gt;&gt; </a:t>
            </a:r>
            <a:r>
              <a:rPr lang="en-US" sz="1800" dirty="0">
                <a:solidFill>
                  <a:srgbClr val="0070C0"/>
                </a:solidFill>
              </a:rPr>
              <a:t>sense = </a:t>
            </a:r>
            <a:r>
              <a:rPr lang="en-US" sz="1800" dirty="0" err="1">
                <a:solidFill>
                  <a:srgbClr val="0070C0"/>
                </a:solidFill>
              </a:rPr>
              <a:t>SenseHat</a:t>
            </a:r>
            <a:r>
              <a:rPr lang="en-US" sz="1800" dirty="0">
                <a:solidFill>
                  <a:srgbClr val="0070C0"/>
                </a:solidFill>
              </a:rPr>
              <a:t>()</a:t>
            </a:r>
          </a:p>
          <a:p>
            <a:pPr marL="0" indent="0">
              <a:buNone/>
            </a:pPr>
            <a:r>
              <a:rPr lang="en-US" sz="1800" dirty="0"/>
              <a:t>&gt;&gt;&gt; </a:t>
            </a:r>
            <a:r>
              <a:rPr lang="en-US" sz="1800" dirty="0" err="1">
                <a:solidFill>
                  <a:srgbClr val="0070C0"/>
                </a:solidFill>
              </a:rPr>
              <a:t>sense.clear</a:t>
            </a:r>
            <a:r>
              <a:rPr lang="en-US" sz="1800" dirty="0">
                <a:solidFill>
                  <a:srgbClr val="0070C0"/>
                </a:solidFill>
              </a:rPr>
              <a:t>()</a:t>
            </a:r>
          </a:p>
          <a:p>
            <a:pPr marL="0" indent="0">
              <a:buNone/>
            </a:pPr>
            <a:r>
              <a:rPr lang="en-US" sz="1800" dirty="0"/>
              <a:t>&gt;&gt;&gt; </a:t>
            </a:r>
            <a:r>
              <a:rPr lang="en-US" sz="1800" dirty="0" err="1">
                <a:solidFill>
                  <a:srgbClr val="0070C0"/>
                </a:solidFill>
              </a:rPr>
              <a:t>sense.show_message</a:t>
            </a:r>
            <a:r>
              <a:rPr lang="en-US" sz="1800" dirty="0">
                <a:solidFill>
                  <a:srgbClr val="0070C0"/>
                </a:solidFill>
              </a:rPr>
              <a:t>(“Your Message”, </a:t>
            </a:r>
            <a:r>
              <a:rPr lang="en-US" sz="1800" dirty="0" err="1">
                <a:solidFill>
                  <a:srgbClr val="0070C0"/>
                </a:solidFill>
              </a:rPr>
              <a:t>text_colour</a:t>
            </a:r>
            <a:r>
              <a:rPr lang="en-US" sz="1800" dirty="0">
                <a:solidFill>
                  <a:srgbClr val="0070C0"/>
                </a:solidFill>
              </a:rPr>
              <a:t>=[255, 0, 0])</a:t>
            </a:r>
          </a:p>
          <a:p>
            <a:pPr marL="0" indent="0">
              <a:buNone/>
            </a:pPr>
            <a:r>
              <a:rPr lang="en-US" sz="1800" dirty="0"/>
              <a:t>&gt;&gt;&gt;</a:t>
            </a:r>
            <a:r>
              <a:rPr lang="en-US" sz="1800" dirty="0">
                <a:solidFill>
                  <a:srgbClr val="0070C0"/>
                </a:solidFill>
              </a:rPr>
              <a:t> </a:t>
            </a:r>
            <a:r>
              <a:rPr lang="en-US" sz="1800" dirty="0" err="1">
                <a:solidFill>
                  <a:srgbClr val="0070C0"/>
                </a:solidFill>
              </a:rPr>
              <a:t>dir</a:t>
            </a:r>
            <a:r>
              <a:rPr lang="en-US" sz="1800" dirty="0">
                <a:solidFill>
                  <a:srgbClr val="0070C0"/>
                </a:solidFill>
              </a:rPr>
              <a:t>(sense)   </a:t>
            </a:r>
            <a:r>
              <a:rPr lang="en-US" sz="1800" dirty="0"/>
              <a:t>- Will show all the “methods” the sense object has</a:t>
            </a:r>
          </a:p>
          <a:p>
            <a:pPr marL="0" indent="0">
              <a:buNone/>
            </a:pPr>
            <a:r>
              <a:rPr lang="en-US" sz="1800" dirty="0"/>
              <a:t>When done. </a:t>
            </a:r>
          </a:p>
          <a:p>
            <a:pPr marL="0" indent="0">
              <a:buNone/>
            </a:pPr>
            <a:r>
              <a:rPr lang="en-US" sz="1800" dirty="0"/>
              <a:t> &gt;&gt;&gt; </a:t>
            </a:r>
            <a:r>
              <a:rPr lang="en-US" sz="1800" dirty="0">
                <a:solidFill>
                  <a:srgbClr val="0070C0"/>
                </a:solidFill>
              </a:rPr>
              <a:t>exit()</a:t>
            </a:r>
            <a:endParaRPr lang="en-US" sz="1800" dirty="0"/>
          </a:p>
          <a:p>
            <a:pPr marL="0" indent="0">
              <a:buNone/>
            </a:pPr>
            <a:endParaRPr lang="en-US" sz="2200" dirty="0">
              <a:solidFill>
                <a:srgbClr val="0070C0"/>
              </a:solidFill>
            </a:endParaRPr>
          </a:p>
        </p:txBody>
      </p:sp>
      <p:pic>
        <p:nvPicPr>
          <p:cNvPr id="4" name="Picture 3">
            <a:extLst>
              <a:ext uri="{FF2B5EF4-FFF2-40B4-BE49-F238E27FC236}">
                <a16:creationId xmlns:a16="http://schemas.microsoft.com/office/drawing/2014/main" id="{0B36F693-0D54-4000-A3E4-0915168FB711}"/>
              </a:ext>
            </a:extLst>
          </p:cNvPr>
          <p:cNvPicPr>
            <a:picLocks noChangeAspect="1"/>
          </p:cNvPicPr>
          <p:nvPr/>
        </p:nvPicPr>
        <p:blipFill rotWithShape="1">
          <a:blip r:embed="rId2"/>
          <a:srcRect b="24298"/>
          <a:stretch/>
        </p:blipFill>
        <p:spPr>
          <a:xfrm>
            <a:off x="2130486" y="3886200"/>
            <a:ext cx="8141274" cy="2667000"/>
          </a:xfrm>
          <a:prstGeom prst="rect">
            <a:avLst/>
          </a:prstGeom>
        </p:spPr>
      </p:pic>
      <p:cxnSp>
        <p:nvCxnSpPr>
          <p:cNvPr id="6" name="Straight Arrow Connector 5">
            <a:extLst>
              <a:ext uri="{FF2B5EF4-FFF2-40B4-BE49-F238E27FC236}">
                <a16:creationId xmlns:a16="http://schemas.microsoft.com/office/drawing/2014/main" id="{F8FA8C01-7985-4FCA-8E86-83E77D5068A1}"/>
              </a:ext>
            </a:extLst>
          </p:cNvPr>
          <p:cNvCxnSpPr/>
          <p:nvPr/>
        </p:nvCxnSpPr>
        <p:spPr>
          <a:xfrm flipV="1">
            <a:off x="4267200" y="5181600"/>
            <a:ext cx="1371600" cy="304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C5F395-7474-45A6-A7C9-B6F69648528B}"/>
              </a:ext>
            </a:extLst>
          </p:cNvPr>
          <p:cNvSpPr txBox="1"/>
          <p:nvPr/>
        </p:nvSpPr>
        <p:spPr>
          <a:xfrm>
            <a:off x="6934200" y="5334000"/>
            <a:ext cx="2819400" cy="369332"/>
          </a:xfrm>
          <a:prstGeom prst="rect">
            <a:avLst/>
          </a:prstGeom>
          <a:noFill/>
        </p:spPr>
        <p:txBody>
          <a:bodyPr wrap="square" rtlCol="0">
            <a:spAutoFit/>
          </a:bodyPr>
          <a:lstStyle/>
          <a:p>
            <a:r>
              <a:rPr lang="en-US" dirty="0"/>
              <a:t>&lt;Center Click&gt;</a:t>
            </a:r>
          </a:p>
        </p:txBody>
      </p:sp>
    </p:spTree>
    <p:extLst>
      <p:ext uri="{BB962C8B-B14F-4D97-AF65-F5344CB8AC3E}">
        <p14:creationId xmlns:p14="http://schemas.microsoft.com/office/powerpoint/2010/main" val="1680812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ED8B-1074-4A72-BA76-5C858856EB4C}"/>
              </a:ext>
            </a:extLst>
          </p:cNvPr>
          <p:cNvSpPr>
            <a:spLocks noGrp="1"/>
          </p:cNvSpPr>
          <p:nvPr>
            <p:ph type="title"/>
          </p:nvPr>
        </p:nvSpPr>
        <p:spPr>
          <a:xfrm>
            <a:off x="609600" y="533400"/>
            <a:ext cx="10972800" cy="990600"/>
          </a:xfrm>
        </p:spPr>
        <p:txBody>
          <a:bodyPr vert="horz" lIns="91440" tIns="45720" rIns="91440" bIns="45720" rtlCol="0" anchor="ctr">
            <a:normAutofit/>
          </a:bodyPr>
          <a:lstStyle/>
          <a:p>
            <a:r>
              <a:rPr lang="en-US" kern="1200" spc="-100" baseline="0" dirty="0">
                <a:latin typeface="+mj-lt"/>
                <a:ea typeface="+mj-ea"/>
                <a:cs typeface="+mj-cs"/>
              </a:rPr>
              <a:t>STEMMA QT (Adafruit) and </a:t>
            </a:r>
            <a:r>
              <a:rPr lang="en-US" kern="1200" spc="-100" baseline="0" dirty="0" err="1">
                <a:latin typeface="+mj-lt"/>
                <a:ea typeface="+mj-ea"/>
                <a:cs typeface="+mj-cs"/>
              </a:rPr>
              <a:t>Qwiic</a:t>
            </a:r>
            <a:r>
              <a:rPr lang="en-US" kern="1200" spc="-100" baseline="0" dirty="0">
                <a:latin typeface="+mj-lt"/>
                <a:ea typeface="+mj-ea"/>
                <a:cs typeface="+mj-cs"/>
              </a:rPr>
              <a:t> (</a:t>
            </a:r>
            <a:r>
              <a:rPr lang="en-US" kern="1200" spc="-100" baseline="0" dirty="0" err="1">
                <a:latin typeface="+mj-lt"/>
                <a:ea typeface="+mj-ea"/>
                <a:cs typeface="+mj-cs"/>
              </a:rPr>
              <a:t>SparkFun</a:t>
            </a:r>
            <a:r>
              <a:rPr lang="en-US" kern="1200" spc="-100" baseline="0" dirty="0">
                <a:latin typeface="+mj-lt"/>
                <a:ea typeface="+mj-ea"/>
                <a:cs typeface="+mj-cs"/>
              </a:rPr>
              <a:t>)</a:t>
            </a:r>
          </a:p>
        </p:txBody>
      </p:sp>
      <p:sp>
        <p:nvSpPr>
          <p:cNvPr id="4" name="Rectangle 1">
            <a:extLst>
              <a:ext uri="{FF2B5EF4-FFF2-40B4-BE49-F238E27FC236}">
                <a16:creationId xmlns:a16="http://schemas.microsoft.com/office/drawing/2014/main" id="{81C4E311-2CCA-4CC7-B5D7-DE54A0EF05FA}"/>
              </a:ext>
            </a:extLst>
          </p:cNvPr>
          <p:cNvSpPr>
            <a:spLocks noChangeArrowheads="1"/>
          </p:cNvSpPr>
          <p:nvPr/>
        </p:nvSpPr>
        <p:spPr bwMode="auto">
          <a:xfrm>
            <a:off x="609600" y="1673352"/>
            <a:ext cx="5384800" cy="471830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Plugging in the sensor is easy, you just need to connect a JST-to-JST cable. </a:t>
            </a:r>
            <a:r>
              <a:rPr lang="en-US" sz="2000" b="0" i="0" u="none" strike="noStrike" dirty="0">
                <a:solidFill>
                  <a:srgbClr val="0062C7"/>
                </a:solidFill>
                <a:effectLst/>
                <a:latin typeface="proxima nova"/>
                <a:hlinkClick r:id="rId2"/>
              </a:rPr>
              <a:t>So for example, you can make a IoT plant monitor with two parts connected in series with no soldering or special wiring.</a:t>
            </a:r>
            <a:r>
              <a:rPr lang="en-US" sz="2000" b="0" i="0" u="none" strike="noStrike" dirty="0">
                <a:solidFill>
                  <a:srgbClr val="0062C7"/>
                </a:solidFill>
                <a:effectLst/>
                <a:latin typeface="proxima nova"/>
              </a:rPr>
              <a:t> </a:t>
            </a:r>
          </a:p>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 </a:t>
            </a:r>
          </a:p>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So, for smaller I2C devices, we'll use the JST SH that </a:t>
            </a:r>
            <a:r>
              <a:rPr lang="en-US" sz="2000" b="0" i="0" dirty="0" err="1">
                <a:solidFill>
                  <a:srgbClr val="333333"/>
                </a:solidFill>
                <a:effectLst/>
                <a:latin typeface="proxima nova"/>
              </a:rPr>
              <a:t>SparkFun</a:t>
            </a:r>
            <a:r>
              <a:rPr lang="en-US" sz="2000" b="0" i="0" dirty="0">
                <a:solidFill>
                  <a:srgbClr val="333333"/>
                </a:solidFill>
                <a:effectLst/>
                <a:latin typeface="proxima nova"/>
              </a:rPr>
              <a:t> </a:t>
            </a:r>
            <a:r>
              <a:rPr lang="en-US" sz="2000" b="0" i="0" dirty="0" err="1">
                <a:solidFill>
                  <a:srgbClr val="333333"/>
                </a:solidFill>
                <a:effectLst/>
                <a:latin typeface="proxima nova"/>
              </a:rPr>
              <a:t>Qwiic</a:t>
            </a:r>
            <a:r>
              <a:rPr lang="en-US" sz="2000" b="0" i="0" dirty="0">
                <a:solidFill>
                  <a:srgbClr val="333333"/>
                </a:solidFill>
                <a:effectLst/>
                <a:latin typeface="proxima nova"/>
              </a:rPr>
              <a:t> uses, so that </a:t>
            </a:r>
            <a:r>
              <a:rPr lang="en-US" sz="2000" b="0" i="0" dirty="0" err="1">
                <a:solidFill>
                  <a:srgbClr val="333333"/>
                </a:solidFill>
                <a:effectLst/>
                <a:latin typeface="proxima nova"/>
              </a:rPr>
              <a:t>Qwiic</a:t>
            </a:r>
            <a:r>
              <a:rPr lang="en-US" sz="2000" b="0" i="0" dirty="0">
                <a:solidFill>
                  <a:srgbClr val="333333"/>
                </a:solidFill>
                <a:effectLst/>
                <a:latin typeface="proxima nova"/>
              </a:rPr>
              <a:t> &amp; STEMMA QT sensors are cross-compatible!</a:t>
            </a:r>
          </a:p>
          <a:p>
            <a:pPr marL="0" marR="0" lvl="0" indent="0" eaLnBrk="1" fontAlgn="base" hangingPunct="1">
              <a:spcBef>
                <a:spcPct val="20000"/>
              </a:spcBef>
              <a:spcAft>
                <a:spcPct val="0"/>
              </a:spcAft>
              <a:buClr>
                <a:schemeClr val="accent1"/>
              </a:buClr>
              <a:buSzTx/>
              <a:buFont typeface="Arial" pitchFamily="34" charset="0"/>
              <a:buChar char="•"/>
              <a:tabLst/>
            </a:pPr>
            <a:endParaRPr kumimoji="0" lang="en-US" altLang="en-US" sz="2000" i="0" u="none" strike="noStrike" cap="none" normalizeH="0" baseline="0" dirty="0">
              <a:ln>
                <a:noFill/>
              </a:ln>
              <a:effectLst/>
              <a:latin typeface="+mn-lt"/>
            </a:endParaRPr>
          </a:p>
          <a:p>
            <a:pPr marL="0" marR="0" lvl="0" indent="0" eaLnBrk="1" fontAlgn="base" hangingPunct="1">
              <a:spcBef>
                <a:spcPct val="20000"/>
              </a:spcBef>
              <a:spcAft>
                <a:spcPct val="0"/>
              </a:spcAft>
              <a:buClr>
                <a:schemeClr val="accent1"/>
              </a:buClr>
              <a:buSzTx/>
              <a:buFont typeface="Arial" pitchFamily="34" charset="0"/>
              <a:buChar char="•"/>
              <a:tabLst/>
            </a:pPr>
            <a:r>
              <a:rPr kumimoji="0" lang="en-US" altLang="en-US" sz="2000" i="0" u="none" strike="noStrike" cap="none" normalizeH="0" baseline="0" dirty="0">
                <a:ln>
                  <a:noFill/>
                </a:ln>
                <a:effectLst/>
                <a:latin typeface="+mn-lt"/>
              </a:rPr>
              <a:t>STEMMA QT devices keep the level shifting/regulator, so you can use STEMMA QT with Grove/Gravity/STEMMA/</a:t>
            </a:r>
            <a:r>
              <a:rPr kumimoji="0" lang="en-US" altLang="en-US" sz="2000" i="0" u="none" strike="noStrike" cap="none" normalizeH="0" baseline="0" dirty="0" err="1">
                <a:ln>
                  <a:noFill/>
                </a:ln>
                <a:effectLst/>
                <a:latin typeface="+mn-lt"/>
              </a:rPr>
              <a:t>Qwiic</a:t>
            </a:r>
            <a:r>
              <a:rPr kumimoji="0" lang="en-US" altLang="en-US" sz="2000" i="0" u="none" strike="noStrike" cap="none" normalizeH="0" baseline="0" dirty="0">
                <a:ln>
                  <a:noFill/>
                </a:ln>
                <a:effectLst/>
                <a:latin typeface="+mn-lt"/>
              </a:rPr>
              <a:t> controllers at any voltage range, safely!</a:t>
            </a:r>
            <a:br>
              <a:rPr kumimoji="0" lang="en-US" altLang="en-US" sz="2000" i="0" u="none" strike="noStrike" cap="none" normalizeH="0" baseline="0" dirty="0">
                <a:ln>
                  <a:noFill/>
                </a:ln>
                <a:effectLst/>
                <a:latin typeface="+mn-lt"/>
              </a:rPr>
            </a:br>
            <a:endParaRPr kumimoji="0" lang="en-US" altLang="en-US" sz="2000" i="0" u="none" strike="noStrike" cap="none" normalizeH="0" baseline="0" dirty="0">
              <a:ln>
                <a:noFill/>
              </a:ln>
              <a:effectLst/>
              <a:latin typeface="+mn-lt"/>
            </a:endParaRPr>
          </a:p>
        </p:txBody>
      </p:sp>
      <p:pic>
        <p:nvPicPr>
          <p:cNvPr id="1026" name="Picture 2">
            <a:hlinkClick r:id="rId3"/>
            <a:extLst>
              <a:ext uri="{FF2B5EF4-FFF2-40B4-BE49-F238E27FC236}">
                <a16:creationId xmlns:a16="http://schemas.microsoft.com/office/drawing/2014/main" id="{3FB15E28-3760-4985-89DC-54C5DB2B34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7600" y="2013204"/>
            <a:ext cx="5384800" cy="4038600"/>
          </a:xfrm>
          <a:prstGeom prst="rect">
            <a:avLst/>
          </a:prstGeom>
          <a:solidFill>
            <a:srgbClr val="FFFFFF"/>
          </a:solidFill>
        </p:spPr>
      </p:pic>
      <p:sp>
        <p:nvSpPr>
          <p:cNvPr id="5" name="TextBox 4">
            <a:extLst>
              <a:ext uri="{FF2B5EF4-FFF2-40B4-BE49-F238E27FC236}">
                <a16:creationId xmlns:a16="http://schemas.microsoft.com/office/drawing/2014/main" id="{E3BC7E1B-2411-4C79-919D-84EC614E5B7F}"/>
              </a:ext>
            </a:extLst>
          </p:cNvPr>
          <p:cNvSpPr txBox="1"/>
          <p:nvPr/>
        </p:nvSpPr>
        <p:spPr>
          <a:xfrm>
            <a:off x="6642100" y="1504605"/>
            <a:ext cx="4495800" cy="738664"/>
          </a:xfrm>
          <a:prstGeom prst="rect">
            <a:avLst/>
          </a:prstGeom>
          <a:noFill/>
        </p:spPr>
        <p:txBody>
          <a:bodyPr wrap="square" rtlCol="0">
            <a:spAutoFit/>
          </a:bodyPr>
          <a:lstStyle/>
          <a:p>
            <a:r>
              <a:rPr kumimoji="0" lang="en-US" altLang="en-US" sz="1200" b="0" i="0" u="none" strike="noStrike" cap="none" normalizeH="0" baseline="0" dirty="0">
                <a:ln>
                  <a:noFill/>
                </a:ln>
                <a:effectLst/>
                <a:latin typeface="+mn-lt"/>
              </a:rPr>
              <a:t>Here's an example of a STEMMA QT sensor board. You can use it with any </a:t>
            </a:r>
            <a:r>
              <a:rPr kumimoji="0" lang="en-US" altLang="en-US" sz="1200" b="0" i="0" u="none" strike="noStrike" cap="none" normalizeH="0" baseline="0" dirty="0" err="1">
                <a:ln>
                  <a:noFill/>
                </a:ln>
                <a:effectLst/>
                <a:latin typeface="+mn-lt"/>
              </a:rPr>
              <a:t>Qwiic</a:t>
            </a:r>
            <a:r>
              <a:rPr kumimoji="0" lang="en-US" altLang="en-US" sz="1200" b="0" i="0" u="none" strike="noStrike" cap="none" normalizeH="0" baseline="0" dirty="0">
                <a:ln>
                  <a:noFill/>
                </a:ln>
                <a:effectLst/>
                <a:latin typeface="+mn-lt"/>
              </a:rPr>
              <a:t> board or device!</a:t>
            </a:r>
          </a:p>
          <a:p>
            <a:endParaRPr lang="en-US" dirty="0"/>
          </a:p>
        </p:txBody>
      </p:sp>
      <p:sp>
        <p:nvSpPr>
          <p:cNvPr id="6" name="TextBox 5">
            <a:extLst>
              <a:ext uri="{FF2B5EF4-FFF2-40B4-BE49-F238E27FC236}">
                <a16:creationId xmlns:a16="http://schemas.microsoft.com/office/drawing/2014/main" id="{12701C45-58A5-42B1-B847-13F2A4CCA578}"/>
              </a:ext>
            </a:extLst>
          </p:cNvPr>
          <p:cNvSpPr txBox="1"/>
          <p:nvPr/>
        </p:nvSpPr>
        <p:spPr>
          <a:xfrm>
            <a:off x="4419600" y="6358128"/>
            <a:ext cx="7620000" cy="276999"/>
          </a:xfrm>
          <a:prstGeom prst="rect">
            <a:avLst/>
          </a:prstGeom>
          <a:noFill/>
        </p:spPr>
        <p:txBody>
          <a:bodyPr wrap="square" rtlCol="0">
            <a:spAutoFit/>
          </a:bodyPr>
          <a:lstStyle/>
          <a:p>
            <a:r>
              <a:rPr lang="en-US" sz="1200" dirty="0"/>
              <a:t>From: </a:t>
            </a:r>
            <a:r>
              <a:rPr lang="en-US" sz="1200" dirty="0">
                <a:hlinkClick r:id="rId5"/>
              </a:rPr>
              <a:t>https://learn.adafruit.com/introducing-adafruit-stemma-qt/what-is-stemma-qt</a:t>
            </a:r>
            <a:r>
              <a:rPr lang="en-US" sz="1200" dirty="0"/>
              <a:t> </a:t>
            </a:r>
          </a:p>
        </p:txBody>
      </p:sp>
    </p:spTree>
    <p:extLst>
      <p:ext uri="{BB962C8B-B14F-4D97-AF65-F5344CB8AC3E}">
        <p14:creationId xmlns:p14="http://schemas.microsoft.com/office/powerpoint/2010/main" val="2043956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5905-FCF4-4A57-B8F0-5712406447FD}"/>
              </a:ext>
            </a:extLst>
          </p:cNvPr>
          <p:cNvSpPr>
            <a:spLocks noGrp="1"/>
          </p:cNvSpPr>
          <p:nvPr>
            <p:ph type="title"/>
          </p:nvPr>
        </p:nvSpPr>
        <p:spPr/>
        <p:txBody>
          <a:bodyPr/>
          <a:lstStyle/>
          <a:p>
            <a:r>
              <a:rPr lang="en-US" dirty="0"/>
              <a:t>RP2040 – Raspberry Pi Pico </a:t>
            </a:r>
          </a:p>
        </p:txBody>
      </p:sp>
      <p:sp>
        <p:nvSpPr>
          <p:cNvPr id="3" name="Content Placeholder 2">
            <a:extLst>
              <a:ext uri="{FF2B5EF4-FFF2-40B4-BE49-F238E27FC236}">
                <a16:creationId xmlns:a16="http://schemas.microsoft.com/office/drawing/2014/main" id="{1E3C8095-C8F4-4546-87C7-FD9C994CBB23}"/>
              </a:ext>
            </a:extLst>
          </p:cNvPr>
          <p:cNvSpPr>
            <a:spLocks noGrp="1"/>
          </p:cNvSpPr>
          <p:nvPr>
            <p:ph sz="half" idx="1"/>
          </p:nvPr>
        </p:nvSpPr>
        <p:spPr/>
        <p:txBody>
          <a:bodyPr>
            <a:normAutofit/>
          </a:bodyPr>
          <a:lstStyle/>
          <a:p>
            <a:r>
              <a:rPr lang="en-US" sz="2400" b="0" i="0" dirty="0">
                <a:solidFill>
                  <a:srgbClr val="000000"/>
                </a:solidFill>
                <a:effectLst/>
                <a:latin typeface="proxima nova"/>
              </a:rPr>
              <a:t>Dual ARM Cortex-M0+ @ 133MHz</a:t>
            </a:r>
          </a:p>
          <a:p>
            <a:r>
              <a:rPr lang="en-US" sz="2400" dirty="0">
                <a:solidFill>
                  <a:srgbClr val="000000"/>
                </a:solidFill>
                <a:latin typeface="proxima nova"/>
              </a:rPr>
              <a:t>264KB RAM 2MB Flash</a:t>
            </a:r>
          </a:p>
          <a:p>
            <a:r>
              <a:rPr lang="en-US" sz="2400" b="0" i="0" dirty="0" err="1">
                <a:solidFill>
                  <a:srgbClr val="000000"/>
                </a:solidFill>
                <a:effectLst/>
                <a:latin typeface="proxima nova"/>
              </a:rPr>
              <a:t>CircuitPython</a:t>
            </a:r>
            <a:r>
              <a:rPr lang="en-US" sz="2400" dirty="0">
                <a:solidFill>
                  <a:srgbClr val="000000"/>
                </a:solidFill>
                <a:latin typeface="proxima nova"/>
              </a:rPr>
              <a:t>, </a:t>
            </a:r>
            <a:r>
              <a:rPr lang="en-US" sz="2400" dirty="0" err="1">
                <a:solidFill>
                  <a:srgbClr val="000000"/>
                </a:solidFill>
                <a:latin typeface="proxima nova"/>
              </a:rPr>
              <a:t>MicroPython</a:t>
            </a:r>
            <a:r>
              <a:rPr lang="en-US" sz="2400" dirty="0">
                <a:solidFill>
                  <a:srgbClr val="000000"/>
                </a:solidFill>
                <a:latin typeface="proxima nova"/>
              </a:rPr>
              <a:t>, C/C++</a:t>
            </a:r>
            <a:endParaRPr lang="en-US" sz="2400" b="0" i="0" dirty="0">
              <a:solidFill>
                <a:srgbClr val="000000"/>
              </a:solidFill>
              <a:effectLst/>
              <a:latin typeface="proxima nova"/>
            </a:endParaRPr>
          </a:p>
          <a:p>
            <a:pPr algn="l">
              <a:buFont typeface="Arial" panose="020B0604020202020204" pitchFamily="34" charset="0"/>
              <a:buChar char="•"/>
            </a:pPr>
            <a:r>
              <a:rPr lang="en-US" sz="2400" b="0" i="0" dirty="0">
                <a:solidFill>
                  <a:srgbClr val="000000"/>
                </a:solidFill>
                <a:effectLst/>
                <a:latin typeface="proxima nova"/>
              </a:rPr>
              <a:t>30 GPIO pins</a:t>
            </a:r>
          </a:p>
          <a:p>
            <a:pPr algn="l">
              <a:buFont typeface="Arial" panose="020B0604020202020204" pitchFamily="34" charset="0"/>
              <a:buChar char="•"/>
            </a:pPr>
            <a:r>
              <a:rPr lang="en-US" sz="2400" b="0" i="0" dirty="0">
                <a:solidFill>
                  <a:srgbClr val="000000"/>
                </a:solidFill>
                <a:effectLst/>
                <a:latin typeface="proxima nova"/>
              </a:rPr>
              <a:t>4 analog inputs</a:t>
            </a:r>
          </a:p>
          <a:p>
            <a:pPr algn="l">
              <a:buFont typeface="Arial" panose="020B0604020202020204" pitchFamily="34" charset="0"/>
              <a:buChar char="•"/>
            </a:pPr>
            <a:r>
              <a:rPr lang="en-US" sz="2400" b="0" i="0" dirty="0">
                <a:solidFill>
                  <a:srgbClr val="000000"/>
                </a:solidFill>
                <a:effectLst/>
                <a:latin typeface="proxima nova"/>
              </a:rPr>
              <a:t>2 UARTs</a:t>
            </a:r>
          </a:p>
          <a:p>
            <a:pPr algn="l">
              <a:buFont typeface="Arial" panose="020B0604020202020204" pitchFamily="34" charset="0"/>
              <a:buChar char="•"/>
            </a:pPr>
            <a:r>
              <a:rPr lang="en-US" sz="2400" b="0" i="0" dirty="0">
                <a:solidFill>
                  <a:srgbClr val="000000"/>
                </a:solidFill>
                <a:effectLst/>
                <a:latin typeface="proxima nova"/>
              </a:rPr>
              <a:t>2 SPI controllers</a:t>
            </a:r>
          </a:p>
          <a:p>
            <a:pPr algn="l">
              <a:buFont typeface="Arial" panose="020B0604020202020204" pitchFamily="34" charset="0"/>
              <a:buChar char="•"/>
            </a:pPr>
            <a:r>
              <a:rPr lang="en-US" sz="2400" b="0" i="0" dirty="0">
                <a:solidFill>
                  <a:srgbClr val="000000"/>
                </a:solidFill>
                <a:effectLst/>
                <a:latin typeface="proxima nova"/>
              </a:rPr>
              <a:t>2 I2C controllers</a:t>
            </a:r>
          </a:p>
          <a:p>
            <a:pPr algn="l">
              <a:buFont typeface="Arial" panose="020B0604020202020204" pitchFamily="34" charset="0"/>
              <a:buChar char="•"/>
            </a:pPr>
            <a:r>
              <a:rPr lang="en-US" sz="2400" b="0" i="0" dirty="0">
                <a:solidFill>
                  <a:srgbClr val="000000"/>
                </a:solidFill>
                <a:effectLst/>
                <a:latin typeface="proxima nova"/>
              </a:rPr>
              <a:t>16 PWM channels</a:t>
            </a:r>
          </a:p>
          <a:p>
            <a:pPr marL="0" indent="0">
              <a:buNone/>
            </a:pPr>
            <a:endParaRPr lang="en-US" dirty="0"/>
          </a:p>
        </p:txBody>
      </p:sp>
      <p:sp>
        <p:nvSpPr>
          <p:cNvPr id="4" name="Content Placeholder 3">
            <a:extLst>
              <a:ext uri="{FF2B5EF4-FFF2-40B4-BE49-F238E27FC236}">
                <a16:creationId xmlns:a16="http://schemas.microsoft.com/office/drawing/2014/main" id="{E5DED84E-0630-4A0A-9C9A-3F4C462E51E2}"/>
              </a:ext>
            </a:extLst>
          </p:cNvPr>
          <p:cNvSpPr>
            <a:spLocks noGrp="1"/>
          </p:cNvSpPr>
          <p:nvPr>
            <p:ph sz="half" idx="2"/>
          </p:nvPr>
        </p:nvSpPr>
        <p:spPr/>
        <p:txBody>
          <a:bodyPr>
            <a:normAutofit/>
          </a:bodyPr>
          <a:lstStyle/>
          <a:p>
            <a:r>
              <a:rPr lang="en-US" dirty="0"/>
              <a:t>Need to get additional screen for display.</a:t>
            </a:r>
          </a:p>
          <a:p>
            <a:r>
              <a:rPr lang="en-US" dirty="0"/>
              <a:t>ADC lower resolution and slow. Difficult to do audio speeds.</a:t>
            </a:r>
          </a:p>
          <a:p>
            <a:r>
              <a:rPr lang="en-US" dirty="0"/>
              <a:t>No Wi-Fi/BT need to add </a:t>
            </a:r>
            <a:r>
              <a:rPr lang="en-US" dirty="0" err="1"/>
              <a:t>add</a:t>
            </a:r>
            <a:r>
              <a:rPr lang="en-US" dirty="0"/>
              <a:t> on for IOT</a:t>
            </a:r>
          </a:p>
          <a:p>
            <a:r>
              <a:rPr lang="en-US" dirty="0"/>
              <a:t>Currently no Arduino IDE support.</a:t>
            </a:r>
          </a:p>
          <a:p>
            <a:endParaRPr lang="en-US" dirty="0"/>
          </a:p>
        </p:txBody>
      </p:sp>
      <p:pic>
        <p:nvPicPr>
          <p:cNvPr id="6" name="Picture 5" descr="A picture containing text, electronics, circuit&#10;&#10;Description automatically generated">
            <a:extLst>
              <a:ext uri="{FF2B5EF4-FFF2-40B4-BE49-F238E27FC236}">
                <a16:creationId xmlns:a16="http://schemas.microsoft.com/office/drawing/2014/main" id="{59CAB328-41F1-4AE0-806F-F5CC77410C59}"/>
              </a:ext>
            </a:extLst>
          </p:cNvPr>
          <p:cNvPicPr>
            <a:picLocks noChangeAspect="1"/>
          </p:cNvPicPr>
          <p:nvPr/>
        </p:nvPicPr>
        <p:blipFill>
          <a:blip r:embed="rId2"/>
          <a:stretch>
            <a:fillRect/>
          </a:stretch>
        </p:blipFill>
        <p:spPr>
          <a:xfrm>
            <a:off x="7772401" y="381000"/>
            <a:ext cx="2726474" cy="1143000"/>
          </a:xfrm>
          <a:prstGeom prst="rect">
            <a:avLst/>
          </a:prstGeom>
        </p:spPr>
      </p:pic>
    </p:spTree>
    <p:extLst>
      <p:ext uri="{BB962C8B-B14F-4D97-AF65-F5344CB8AC3E}">
        <p14:creationId xmlns:p14="http://schemas.microsoft.com/office/powerpoint/2010/main" val="507647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3A0A-CFD7-479B-AD43-5B50C3FE7D1F}"/>
              </a:ext>
            </a:extLst>
          </p:cNvPr>
          <p:cNvSpPr>
            <a:spLocks noGrp="1"/>
          </p:cNvSpPr>
          <p:nvPr>
            <p:ph type="title"/>
          </p:nvPr>
        </p:nvSpPr>
        <p:spPr>
          <a:xfrm>
            <a:off x="609600" y="552496"/>
            <a:ext cx="10972800" cy="990600"/>
          </a:xfrm>
        </p:spPr>
        <p:txBody>
          <a:bodyPr/>
          <a:lstStyle/>
          <a:p>
            <a:r>
              <a:rPr lang="en-US" dirty="0"/>
              <a:t>I2C Serial Standard </a:t>
            </a:r>
          </a:p>
        </p:txBody>
      </p:sp>
      <p:pic>
        <p:nvPicPr>
          <p:cNvPr id="4" name="Content Placeholder 3">
            <a:extLst>
              <a:ext uri="{FF2B5EF4-FFF2-40B4-BE49-F238E27FC236}">
                <a16:creationId xmlns:a16="http://schemas.microsoft.com/office/drawing/2014/main" id="{AF9AD8E2-3A5E-4121-A823-C44C6BD7592F}"/>
              </a:ext>
            </a:extLst>
          </p:cNvPr>
          <p:cNvPicPr>
            <a:picLocks noGrp="1" noChangeAspect="1"/>
          </p:cNvPicPr>
          <p:nvPr>
            <p:ph idx="1"/>
          </p:nvPr>
        </p:nvPicPr>
        <p:blipFill>
          <a:blip r:embed="rId2"/>
          <a:stretch>
            <a:fillRect/>
          </a:stretch>
        </p:blipFill>
        <p:spPr>
          <a:xfrm>
            <a:off x="1954567" y="4191001"/>
            <a:ext cx="8229600" cy="1817783"/>
          </a:xfrm>
          <a:prstGeom prst="rect">
            <a:avLst/>
          </a:prstGeom>
        </p:spPr>
      </p:pic>
      <p:sp>
        <p:nvSpPr>
          <p:cNvPr id="6" name="TextBox 5">
            <a:extLst>
              <a:ext uri="{FF2B5EF4-FFF2-40B4-BE49-F238E27FC236}">
                <a16:creationId xmlns:a16="http://schemas.microsoft.com/office/drawing/2014/main" id="{E29CD14A-F178-4406-B34E-F4B36D459FE4}"/>
              </a:ext>
            </a:extLst>
          </p:cNvPr>
          <p:cNvSpPr txBox="1"/>
          <p:nvPr/>
        </p:nvSpPr>
        <p:spPr>
          <a:xfrm>
            <a:off x="8128000" y="1104980"/>
            <a:ext cx="5486400" cy="381000"/>
          </a:xfrm>
          <a:prstGeom prst="rect">
            <a:avLst/>
          </a:prstGeom>
          <a:noFill/>
        </p:spPr>
        <p:txBody>
          <a:bodyPr wrap="square" rtlCol="0">
            <a:spAutoFit/>
          </a:bodyPr>
          <a:lstStyle/>
          <a:p>
            <a:r>
              <a:rPr lang="en-US" dirty="0"/>
              <a:t>100KHz/400KHz</a:t>
            </a:r>
          </a:p>
        </p:txBody>
      </p:sp>
      <p:sp>
        <p:nvSpPr>
          <p:cNvPr id="7" name="Rectangle: Rounded Corners 6">
            <a:extLst>
              <a:ext uri="{FF2B5EF4-FFF2-40B4-BE49-F238E27FC236}">
                <a16:creationId xmlns:a16="http://schemas.microsoft.com/office/drawing/2014/main" id="{B6E88E23-D902-4F58-9CEA-2FB5C25E840C}"/>
              </a:ext>
            </a:extLst>
          </p:cNvPr>
          <p:cNvSpPr/>
          <p:nvPr/>
        </p:nvSpPr>
        <p:spPr>
          <a:xfrm>
            <a:off x="1066800" y="1676400"/>
            <a:ext cx="1295400"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I2C Controller</a:t>
            </a:r>
          </a:p>
        </p:txBody>
      </p:sp>
      <p:sp>
        <p:nvSpPr>
          <p:cNvPr id="8" name="Rectangle: Rounded Corners 7">
            <a:extLst>
              <a:ext uri="{FF2B5EF4-FFF2-40B4-BE49-F238E27FC236}">
                <a16:creationId xmlns:a16="http://schemas.microsoft.com/office/drawing/2014/main" id="{2D8474FA-439D-45DF-9253-B4B51B753F4D}"/>
              </a:ext>
            </a:extLst>
          </p:cNvPr>
          <p:cNvSpPr/>
          <p:nvPr/>
        </p:nvSpPr>
        <p:spPr>
          <a:xfrm>
            <a:off x="2895600" y="2952382"/>
            <a:ext cx="1295400"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I2C Device</a:t>
            </a:r>
          </a:p>
        </p:txBody>
      </p:sp>
      <p:sp>
        <p:nvSpPr>
          <p:cNvPr id="9" name="Rectangle: Rounded Corners 8">
            <a:extLst>
              <a:ext uri="{FF2B5EF4-FFF2-40B4-BE49-F238E27FC236}">
                <a16:creationId xmlns:a16="http://schemas.microsoft.com/office/drawing/2014/main" id="{4839A1F2-AAA8-47E5-9D81-6AFEFAD1DE04}"/>
              </a:ext>
            </a:extLst>
          </p:cNvPr>
          <p:cNvSpPr/>
          <p:nvPr/>
        </p:nvSpPr>
        <p:spPr>
          <a:xfrm>
            <a:off x="4495800" y="2952382"/>
            <a:ext cx="1295400"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I2C Device</a:t>
            </a:r>
          </a:p>
        </p:txBody>
      </p:sp>
      <p:sp>
        <p:nvSpPr>
          <p:cNvPr id="10" name="Rectangle: Rounded Corners 9">
            <a:extLst>
              <a:ext uri="{FF2B5EF4-FFF2-40B4-BE49-F238E27FC236}">
                <a16:creationId xmlns:a16="http://schemas.microsoft.com/office/drawing/2014/main" id="{A82CCFF3-4B0B-4E72-A594-E49F9F201816}"/>
              </a:ext>
            </a:extLst>
          </p:cNvPr>
          <p:cNvSpPr/>
          <p:nvPr/>
        </p:nvSpPr>
        <p:spPr>
          <a:xfrm>
            <a:off x="6096000" y="2952382"/>
            <a:ext cx="1295400"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I2C Device</a:t>
            </a:r>
          </a:p>
        </p:txBody>
      </p:sp>
      <p:cxnSp>
        <p:nvCxnSpPr>
          <p:cNvPr id="12" name="Straight Connector 11">
            <a:extLst>
              <a:ext uri="{FF2B5EF4-FFF2-40B4-BE49-F238E27FC236}">
                <a16:creationId xmlns:a16="http://schemas.microsoft.com/office/drawing/2014/main" id="{3887A7CD-2529-4171-9864-0AAEA86513D7}"/>
              </a:ext>
            </a:extLst>
          </p:cNvPr>
          <p:cNvCxnSpPr>
            <a:cxnSpLocks/>
          </p:cNvCxnSpPr>
          <p:nvPr/>
        </p:nvCxnSpPr>
        <p:spPr>
          <a:xfrm>
            <a:off x="2362200" y="2209800"/>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43D012-A721-40B2-AB00-F925C0EA1B20}"/>
              </a:ext>
            </a:extLst>
          </p:cNvPr>
          <p:cNvCxnSpPr>
            <a:cxnSpLocks/>
          </p:cNvCxnSpPr>
          <p:nvPr/>
        </p:nvCxnSpPr>
        <p:spPr>
          <a:xfrm>
            <a:off x="2362200" y="1905000"/>
            <a:ext cx="472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AD62A3-4078-40AE-AE42-7EDE39430D39}"/>
              </a:ext>
            </a:extLst>
          </p:cNvPr>
          <p:cNvCxnSpPr>
            <a:cxnSpLocks/>
          </p:cNvCxnSpPr>
          <p:nvPr/>
        </p:nvCxnSpPr>
        <p:spPr>
          <a:xfrm flipV="1">
            <a:off x="6475525" y="2203901"/>
            <a:ext cx="1475" cy="7425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60A17A-6D6E-4EAB-9E18-2327A3C5EECE}"/>
              </a:ext>
            </a:extLst>
          </p:cNvPr>
          <p:cNvCxnSpPr>
            <a:cxnSpLocks/>
          </p:cNvCxnSpPr>
          <p:nvPr/>
        </p:nvCxnSpPr>
        <p:spPr>
          <a:xfrm flipH="1" flipV="1">
            <a:off x="7085125" y="1899101"/>
            <a:ext cx="1475" cy="10384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B48BE3-DD42-410B-BAC0-A3E70B833384}"/>
              </a:ext>
            </a:extLst>
          </p:cNvPr>
          <p:cNvCxnSpPr>
            <a:cxnSpLocks/>
          </p:cNvCxnSpPr>
          <p:nvPr/>
        </p:nvCxnSpPr>
        <p:spPr>
          <a:xfrm flipV="1">
            <a:off x="4797650" y="2212627"/>
            <a:ext cx="1475" cy="7425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F35436-37A0-4269-AB56-4995321E9219}"/>
              </a:ext>
            </a:extLst>
          </p:cNvPr>
          <p:cNvCxnSpPr>
            <a:cxnSpLocks/>
          </p:cNvCxnSpPr>
          <p:nvPr/>
        </p:nvCxnSpPr>
        <p:spPr>
          <a:xfrm flipH="1" flipV="1">
            <a:off x="5407250" y="1907827"/>
            <a:ext cx="1475" cy="10384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9893E9-5DEF-45B8-A551-946F2C261F60}"/>
              </a:ext>
            </a:extLst>
          </p:cNvPr>
          <p:cNvCxnSpPr>
            <a:cxnSpLocks/>
          </p:cNvCxnSpPr>
          <p:nvPr/>
        </p:nvCxnSpPr>
        <p:spPr>
          <a:xfrm flipV="1">
            <a:off x="3272175" y="2212627"/>
            <a:ext cx="1475" cy="7425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11AEB2-E3D2-4AA5-9CD2-C74EBD603035}"/>
              </a:ext>
            </a:extLst>
          </p:cNvPr>
          <p:cNvCxnSpPr>
            <a:cxnSpLocks/>
          </p:cNvCxnSpPr>
          <p:nvPr/>
        </p:nvCxnSpPr>
        <p:spPr>
          <a:xfrm flipH="1" flipV="1">
            <a:off x="3881775" y="1907827"/>
            <a:ext cx="1475" cy="10384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11A455-7D20-4820-8148-C13E018AA2D1}"/>
              </a:ext>
            </a:extLst>
          </p:cNvPr>
          <p:cNvCxnSpPr>
            <a:cxnSpLocks/>
          </p:cNvCxnSpPr>
          <p:nvPr/>
        </p:nvCxnSpPr>
        <p:spPr>
          <a:xfrm flipV="1">
            <a:off x="6476431" y="1463132"/>
            <a:ext cx="1475" cy="7425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0B39C7-09BE-4DAA-8645-DD65BC5EE78F}"/>
              </a:ext>
            </a:extLst>
          </p:cNvPr>
          <p:cNvCxnSpPr>
            <a:cxnSpLocks/>
          </p:cNvCxnSpPr>
          <p:nvPr/>
        </p:nvCxnSpPr>
        <p:spPr>
          <a:xfrm flipV="1">
            <a:off x="7083650" y="1463132"/>
            <a:ext cx="0" cy="457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C642C-8CF6-4BBE-BCA6-206CB7672B2B}"/>
              </a:ext>
            </a:extLst>
          </p:cNvPr>
          <p:cNvGrpSpPr/>
          <p:nvPr/>
        </p:nvGrpSpPr>
        <p:grpSpPr>
          <a:xfrm>
            <a:off x="6402159" y="958504"/>
            <a:ext cx="78581" cy="509595"/>
            <a:chOff x="5943600" y="953537"/>
            <a:chExt cx="78581" cy="509595"/>
          </a:xfrm>
        </p:grpSpPr>
        <p:cxnSp>
          <p:nvCxnSpPr>
            <p:cNvPr id="30" name="Straight Connector 29">
              <a:extLst>
                <a:ext uri="{FF2B5EF4-FFF2-40B4-BE49-F238E27FC236}">
                  <a16:creationId xmlns:a16="http://schemas.microsoft.com/office/drawing/2014/main" id="{041AC429-C844-4A7F-9FDF-0403FE9A00DF}"/>
                </a:ext>
              </a:extLst>
            </p:cNvPr>
            <p:cNvCxnSpPr/>
            <p:nvPr/>
          </p:nvCxnSpPr>
          <p:spPr>
            <a:xfrm flipV="1">
              <a:off x="6019800" y="1355592"/>
              <a:ext cx="0" cy="10754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29CAEB6-5F4F-4C4C-95F4-D77180532E41}"/>
                </a:ext>
              </a:extLst>
            </p:cNvPr>
            <p:cNvCxnSpPr/>
            <p:nvPr/>
          </p:nvCxnSpPr>
          <p:spPr>
            <a:xfrm flipH="1" flipV="1">
              <a:off x="5945981" y="1296644"/>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A22AB1-ABD9-4013-8910-9F759D18C783}"/>
                </a:ext>
              </a:extLst>
            </p:cNvPr>
            <p:cNvCxnSpPr>
              <a:cxnSpLocks/>
            </p:cNvCxnSpPr>
            <p:nvPr/>
          </p:nvCxnSpPr>
          <p:spPr>
            <a:xfrm flipH="1">
              <a:off x="5945981" y="1249688"/>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C06A61-5F4E-437C-BCD1-A54B724CB814}"/>
                </a:ext>
              </a:extLst>
            </p:cNvPr>
            <p:cNvCxnSpPr/>
            <p:nvPr/>
          </p:nvCxnSpPr>
          <p:spPr>
            <a:xfrm flipH="1" flipV="1">
              <a:off x="5943600" y="1199022"/>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C7E17D-910F-461D-B9E8-7797FE247285}"/>
                </a:ext>
              </a:extLst>
            </p:cNvPr>
            <p:cNvCxnSpPr>
              <a:cxnSpLocks/>
            </p:cNvCxnSpPr>
            <p:nvPr/>
          </p:nvCxnSpPr>
          <p:spPr>
            <a:xfrm flipH="1">
              <a:off x="5943600" y="1152066"/>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9DB167-9D0A-4AC3-A070-ACAC6AB5CD97}"/>
                </a:ext>
              </a:extLst>
            </p:cNvPr>
            <p:cNvCxnSpPr/>
            <p:nvPr/>
          </p:nvCxnSpPr>
          <p:spPr>
            <a:xfrm flipH="1" flipV="1">
              <a:off x="5943600" y="1103271"/>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915949-0289-4421-811C-EA5FE3DA9786}"/>
                </a:ext>
              </a:extLst>
            </p:cNvPr>
            <p:cNvCxnSpPr>
              <a:cxnSpLocks/>
            </p:cNvCxnSpPr>
            <p:nvPr/>
          </p:nvCxnSpPr>
          <p:spPr>
            <a:xfrm flipH="1">
              <a:off x="5945981" y="1051553"/>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B3E14B-5011-4ED6-9491-C8F84F2F8BA9}"/>
                </a:ext>
              </a:extLst>
            </p:cNvPr>
            <p:cNvCxnSpPr/>
            <p:nvPr/>
          </p:nvCxnSpPr>
          <p:spPr>
            <a:xfrm flipV="1">
              <a:off x="6019800" y="953537"/>
              <a:ext cx="0" cy="10754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E7B4ABAF-709E-4C04-8839-8A2F669F0FB9}"/>
              </a:ext>
            </a:extLst>
          </p:cNvPr>
          <p:cNvGrpSpPr/>
          <p:nvPr/>
        </p:nvGrpSpPr>
        <p:grpSpPr>
          <a:xfrm>
            <a:off x="7007450" y="958504"/>
            <a:ext cx="78581" cy="509595"/>
            <a:chOff x="5943600" y="953537"/>
            <a:chExt cx="78581" cy="509595"/>
          </a:xfrm>
        </p:grpSpPr>
        <p:cxnSp>
          <p:nvCxnSpPr>
            <p:cNvPr id="41" name="Straight Connector 40">
              <a:extLst>
                <a:ext uri="{FF2B5EF4-FFF2-40B4-BE49-F238E27FC236}">
                  <a16:creationId xmlns:a16="http://schemas.microsoft.com/office/drawing/2014/main" id="{A589E80E-9CBF-4105-9889-F355602C5608}"/>
                </a:ext>
              </a:extLst>
            </p:cNvPr>
            <p:cNvCxnSpPr/>
            <p:nvPr/>
          </p:nvCxnSpPr>
          <p:spPr>
            <a:xfrm flipV="1">
              <a:off x="6019800" y="1355592"/>
              <a:ext cx="0" cy="107540"/>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8B4F94D-F8D4-44A4-9B4B-3B58F0DF0236}"/>
                </a:ext>
              </a:extLst>
            </p:cNvPr>
            <p:cNvCxnSpPr/>
            <p:nvPr/>
          </p:nvCxnSpPr>
          <p:spPr>
            <a:xfrm flipH="1" flipV="1">
              <a:off x="5945981" y="1296644"/>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4440AD-194D-471D-B4BC-CA96281711C9}"/>
                </a:ext>
              </a:extLst>
            </p:cNvPr>
            <p:cNvCxnSpPr>
              <a:cxnSpLocks/>
            </p:cNvCxnSpPr>
            <p:nvPr/>
          </p:nvCxnSpPr>
          <p:spPr>
            <a:xfrm flipH="1">
              <a:off x="5945981" y="1249688"/>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735D5F1-6870-41F5-BFC3-4820773FD679}"/>
                </a:ext>
              </a:extLst>
            </p:cNvPr>
            <p:cNvCxnSpPr/>
            <p:nvPr/>
          </p:nvCxnSpPr>
          <p:spPr>
            <a:xfrm flipH="1" flipV="1">
              <a:off x="5943600" y="1199022"/>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A87C7E6-3A44-4CC2-872D-D14C31AC3491}"/>
                </a:ext>
              </a:extLst>
            </p:cNvPr>
            <p:cNvCxnSpPr>
              <a:cxnSpLocks/>
            </p:cNvCxnSpPr>
            <p:nvPr/>
          </p:nvCxnSpPr>
          <p:spPr>
            <a:xfrm flipH="1">
              <a:off x="5943600" y="1152066"/>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5BB6E8E-F85B-4714-9048-DF6A1CE27F7D}"/>
                </a:ext>
              </a:extLst>
            </p:cNvPr>
            <p:cNvCxnSpPr/>
            <p:nvPr/>
          </p:nvCxnSpPr>
          <p:spPr>
            <a:xfrm flipH="1" flipV="1">
              <a:off x="5943600" y="1103271"/>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D753F89-BFDB-448E-8B40-5424C6741E2D}"/>
                </a:ext>
              </a:extLst>
            </p:cNvPr>
            <p:cNvCxnSpPr>
              <a:cxnSpLocks/>
            </p:cNvCxnSpPr>
            <p:nvPr/>
          </p:nvCxnSpPr>
          <p:spPr>
            <a:xfrm flipH="1">
              <a:off x="5945981" y="1051553"/>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FD66E4-0B20-4C1C-BA89-E2CE8C6CCF6A}"/>
                </a:ext>
              </a:extLst>
            </p:cNvPr>
            <p:cNvCxnSpPr/>
            <p:nvPr/>
          </p:nvCxnSpPr>
          <p:spPr>
            <a:xfrm flipV="1">
              <a:off x="6019800" y="953537"/>
              <a:ext cx="0" cy="107540"/>
            </a:xfrm>
            <a:prstGeom prst="line">
              <a:avLst/>
            </a:prstGeom>
            <a:ln w="28575"/>
          </p:spPr>
          <p:style>
            <a:lnRef idx="1">
              <a:schemeClr val="dk1"/>
            </a:lnRef>
            <a:fillRef idx="0">
              <a:schemeClr val="dk1"/>
            </a:fillRef>
            <a:effectRef idx="0">
              <a:schemeClr val="dk1"/>
            </a:effectRef>
            <a:fontRef idx="minor">
              <a:schemeClr val="tx1"/>
            </a:fontRef>
          </p:style>
        </p:cxnSp>
      </p:grpSp>
      <p:sp>
        <p:nvSpPr>
          <p:cNvPr id="49" name="Oval 48">
            <a:extLst>
              <a:ext uri="{FF2B5EF4-FFF2-40B4-BE49-F238E27FC236}">
                <a16:creationId xmlns:a16="http://schemas.microsoft.com/office/drawing/2014/main" id="{521A184E-FECA-4548-A5E7-D3CA1517C203}"/>
              </a:ext>
            </a:extLst>
          </p:cNvPr>
          <p:cNvSpPr/>
          <p:nvPr/>
        </p:nvSpPr>
        <p:spPr>
          <a:xfrm>
            <a:off x="6450189" y="218285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14885C2-396E-447D-99CE-721AF29699DB}"/>
              </a:ext>
            </a:extLst>
          </p:cNvPr>
          <p:cNvSpPr/>
          <p:nvPr/>
        </p:nvSpPr>
        <p:spPr>
          <a:xfrm>
            <a:off x="7060790" y="18807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241E9972-93DA-406E-BE85-72C12434B7B0}"/>
              </a:ext>
            </a:extLst>
          </p:cNvPr>
          <p:cNvCxnSpPr>
            <a:cxnSpLocks/>
          </p:cNvCxnSpPr>
          <p:nvPr/>
        </p:nvCxnSpPr>
        <p:spPr>
          <a:xfrm>
            <a:off x="6464073" y="973933"/>
            <a:ext cx="619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1D02B75-3C39-4BC8-94F0-DA4F036D5E7D}"/>
              </a:ext>
            </a:extLst>
          </p:cNvPr>
          <p:cNvSpPr txBox="1"/>
          <p:nvPr/>
        </p:nvSpPr>
        <p:spPr>
          <a:xfrm>
            <a:off x="6423590" y="629717"/>
            <a:ext cx="760163" cy="369332"/>
          </a:xfrm>
          <a:prstGeom prst="rect">
            <a:avLst/>
          </a:prstGeom>
          <a:noFill/>
        </p:spPr>
        <p:txBody>
          <a:bodyPr wrap="square" rtlCol="0">
            <a:spAutoFit/>
          </a:bodyPr>
          <a:lstStyle/>
          <a:p>
            <a:r>
              <a:rPr lang="en-US" dirty="0" err="1"/>
              <a:t>Vdd</a:t>
            </a:r>
            <a:endParaRPr lang="en-US" dirty="0"/>
          </a:p>
        </p:txBody>
      </p:sp>
      <p:sp>
        <p:nvSpPr>
          <p:cNvPr id="56" name="TextBox 55">
            <a:extLst>
              <a:ext uri="{FF2B5EF4-FFF2-40B4-BE49-F238E27FC236}">
                <a16:creationId xmlns:a16="http://schemas.microsoft.com/office/drawing/2014/main" id="{DD4BCF3E-31CE-492E-AE06-D9EFEEA1BCC8}"/>
              </a:ext>
            </a:extLst>
          </p:cNvPr>
          <p:cNvSpPr txBox="1"/>
          <p:nvPr/>
        </p:nvSpPr>
        <p:spPr>
          <a:xfrm>
            <a:off x="4039518" y="1511380"/>
            <a:ext cx="760163" cy="369332"/>
          </a:xfrm>
          <a:prstGeom prst="rect">
            <a:avLst/>
          </a:prstGeom>
          <a:noFill/>
        </p:spPr>
        <p:txBody>
          <a:bodyPr wrap="square" rtlCol="0">
            <a:spAutoFit/>
          </a:bodyPr>
          <a:lstStyle/>
          <a:p>
            <a:r>
              <a:rPr lang="en-US" dirty="0"/>
              <a:t>SDA</a:t>
            </a:r>
          </a:p>
        </p:txBody>
      </p:sp>
      <p:sp>
        <p:nvSpPr>
          <p:cNvPr id="57" name="TextBox 56">
            <a:extLst>
              <a:ext uri="{FF2B5EF4-FFF2-40B4-BE49-F238E27FC236}">
                <a16:creationId xmlns:a16="http://schemas.microsoft.com/office/drawing/2014/main" id="{4399DAAC-F8B1-4990-B766-24DA5A830F4B}"/>
              </a:ext>
            </a:extLst>
          </p:cNvPr>
          <p:cNvSpPr txBox="1"/>
          <p:nvPr/>
        </p:nvSpPr>
        <p:spPr>
          <a:xfrm>
            <a:off x="4039518" y="1872734"/>
            <a:ext cx="760163" cy="369332"/>
          </a:xfrm>
          <a:prstGeom prst="rect">
            <a:avLst/>
          </a:prstGeom>
          <a:noFill/>
        </p:spPr>
        <p:txBody>
          <a:bodyPr wrap="square" rtlCol="0">
            <a:spAutoFit/>
          </a:bodyPr>
          <a:lstStyle/>
          <a:p>
            <a:r>
              <a:rPr lang="en-US" dirty="0"/>
              <a:t>SCL</a:t>
            </a:r>
          </a:p>
        </p:txBody>
      </p:sp>
      <p:sp>
        <p:nvSpPr>
          <p:cNvPr id="58" name="TextBox 57">
            <a:extLst>
              <a:ext uri="{FF2B5EF4-FFF2-40B4-BE49-F238E27FC236}">
                <a16:creationId xmlns:a16="http://schemas.microsoft.com/office/drawing/2014/main" id="{85D86B3A-C147-4FBF-9916-6A1335F565D1}"/>
              </a:ext>
            </a:extLst>
          </p:cNvPr>
          <p:cNvSpPr txBox="1"/>
          <p:nvPr/>
        </p:nvSpPr>
        <p:spPr>
          <a:xfrm>
            <a:off x="8153400" y="1551200"/>
            <a:ext cx="2742294" cy="369332"/>
          </a:xfrm>
          <a:prstGeom prst="rect">
            <a:avLst/>
          </a:prstGeom>
          <a:noFill/>
        </p:spPr>
        <p:txBody>
          <a:bodyPr wrap="square" rtlCol="0">
            <a:spAutoFit/>
          </a:bodyPr>
          <a:lstStyle/>
          <a:p>
            <a:r>
              <a:rPr lang="en-US" dirty="0"/>
              <a:t>SDA = Serial Data</a:t>
            </a:r>
          </a:p>
        </p:txBody>
      </p:sp>
      <p:sp>
        <p:nvSpPr>
          <p:cNvPr id="59" name="TextBox 58">
            <a:extLst>
              <a:ext uri="{FF2B5EF4-FFF2-40B4-BE49-F238E27FC236}">
                <a16:creationId xmlns:a16="http://schemas.microsoft.com/office/drawing/2014/main" id="{85DE140C-3184-44C0-8211-C1207C44AEFD}"/>
              </a:ext>
            </a:extLst>
          </p:cNvPr>
          <p:cNvSpPr txBox="1"/>
          <p:nvPr/>
        </p:nvSpPr>
        <p:spPr>
          <a:xfrm>
            <a:off x="8153400" y="1912554"/>
            <a:ext cx="2742294" cy="369332"/>
          </a:xfrm>
          <a:prstGeom prst="rect">
            <a:avLst/>
          </a:prstGeom>
          <a:noFill/>
        </p:spPr>
        <p:txBody>
          <a:bodyPr wrap="square" rtlCol="0">
            <a:spAutoFit/>
          </a:bodyPr>
          <a:lstStyle/>
          <a:p>
            <a:r>
              <a:rPr lang="en-US" dirty="0"/>
              <a:t>SCL = Serial Clock</a:t>
            </a:r>
          </a:p>
        </p:txBody>
      </p:sp>
      <p:sp>
        <p:nvSpPr>
          <p:cNvPr id="60" name="TextBox 59">
            <a:extLst>
              <a:ext uri="{FF2B5EF4-FFF2-40B4-BE49-F238E27FC236}">
                <a16:creationId xmlns:a16="http://schemas.microsoft.com/office/drawing/2014/main" id="{360E32EF-90C2-4EDB-9C3B-A3F58BAB33C1}"/>
              </a:ext>
            </a:extLst>
          </p:cNvPr>
          <p:cNvSpPr txBox="1"/>
          <p:nvPr/>
        </p:nvSpPr>
        <p:spPr>
          <a:xfrm>
            <a:off x="1214775" y="5523186"/>
            <a:ext cx="2057400" cy="461665"/>
          </a:xfrm>
          <a:prstGeom prst="rect">
            <a:avLst/>
          </a:prstGeom>
          <a:solidFill>
            <a:schemeClr val="bg1"/>
          </a:solidFill>
        </p:spPr>
        <p:txBody>
          <a:bodyPr wrap="square" rtlCol="0">
            <a:spAutoFit/>
          </a:bodyPr>
          <a:lstStyle/>
          <a:p>
            <a:r>
              <a:rPr lang="en-US" sz="1200" dirty="0"/>
              <a:t>Start condition</a:t>
            </a:r>
          </a:p>
          <a:p>
            <a:r>
              <a:rPr lang="en-US" sz="1200" dirty="0"/>
              <a:t>SDA goes low before SCL</a:t>
            </a:r>
          </a:p>
        </p:txBody>
      </p:sp>
      <p:sp>
        <p:nvSpPr>
          <p:cNvPr id="63" name="TextBox 62">
            <a:extLst>
              <a:ext uri="{FF2B5EF4-FFF2-40B4-BE49-F238E27FC236}">
                <a16:creationId xmlns:a16="http://schemas.microsoft.com/office/drawing/2014/main" id="{842464D5-DFAB-42B5-B75D-25DE3E602D93}"/>
              </a:ext>
            </a:extLst>
          </p:cNvPr>
          <p:cNvSpPr txBox="1"/>
          <p:nvPr/>
        </p:nvSpPr>
        <p:spPr>
          <a:xfrm>
            <a:off x="3086100" y="5547119"/>
            <a:ext cx="2209800" cy="461665"/>
          </a:xfrm>
          <a:prstGeom prst="rect">
            <a:avLst/>
          </a:prstGeom>
          <a:solidFill>
            <a:schemeClr val="bg1"/>
          </a:solidFill>
        </p:spPr>
        <p:txBody>
          <a:bodyPr wrap="square" rtlCol="0">
            <a:spAutoFit/>
          </a:bodyPr>
          <a:lstStyle/>
          <a:p>
            <a:r>
              <a:rPr lang="en-US" sz="1200" dirty="0"/>
              <a:t>‘1’ – Controller data request</a:t>
            </a:r>
          </a:p>
          <a:p>
            <a:r>
              <a:rPr lang="en-US" sz="1200" dirty="0"/>
              <a:t>‘0’ – Controller sending data</a:t>
            </a:r>
          </a:p>
        </p:txBody>
      </p:sp>
      <p:sp>
        <p:nvSpPr>
          <p:cNvPr id="64" name="TextBox 63">
            <a:extLst>
              <a:ext uri="{FF2B5EF4-FFF2-40B4-BE49-F238E27FC236}">
                <a16:creationId xmlns:a16="http://schemas.microsoft.com/office/drawing/2014/main" id="{A6116FF3-7FE0-4B10-B1F9-652B04487F23}"/>
              </a:ext>
            </a:extLst>
          </p:cNvPr>
          <p:cNvSpPr txBox="1"/>
          <p:nvPr/>
        </p:nvSpPr>
        <p:spPr>
          <a:xfrm>
            <a:off x="9067800" y="5547118"/>
            <a:ext cx="2057400" cy="461665"/>
          </a:xfrm>
          <a:prstGeom prst="rect">
            <a:avLst/>
          </a:prstGeom>
          <a:solidFill>
            <a:schemeClr val="bg1"/>
          </a:solidFill>
        </p:spPr>
        <p:txBody>
          <a:bodyPr wrap="square" rtlCol="0">
            <a:spAutoFit/>
          </a:bodyPr>
          <a:lstStyle/>
          <a:p>
            <a:r>
              <a:rPr lang="en-US" sz="1200" dirty="0"/>
              <a:t>Stop condition</a:t>
            </a:r>
          </a:p>
          <a:p>
            <a:r>
              <a:rPr lang="en-US" sz="1200" dirty="0"/>
              <a:t>SDA goes high after SCL</a:t>
            </a:r>
          </a:p>
        </p:txBody>
      </p:sp>
      <p:sp>
        <p:nvSpPr>
          <p:cNvPr id="65" name="TextBox 64">
            <a:extLst>
              <a:ext uri="{FF2B5EF4-FFF2-40B4-BE49-F238E27FC236}">
                <a16:creationId xmlns:a16="http://schemas.microsoft.com/office/drawing/2014/main" id="{55C766DC-2E9C-4F3E-9108-CC7066489010}"/>
              </a:ext>
            </a:extLst>
          </p:cNvPr>
          <p:cNvSpPr txBox="1"/>
          <p:nvPr/>
        </p:nvSpPr>
        <p:spPr>
          <a:xfrm>
            <a:off x="5978749" y="5547118"/>
            <a:ext cx="2209800" cy="830997"/>
          </a:xfrm>
          <a:prstGeom prst="rect">
            <a:avLst/>
          </a:prstGeom>
          <a:solidFill>
            <a:schemeClr val="bg1"/>
          </a:solidFill>
        </p:spPr>
        <p:txBody>
          <a:bodyPr wrap="square" rtlCol="0">
            <a:spAutoFit/>
          </a:bodyPr>
          <a:lstStyle/>
          <a:p>
            <a:r>
              <a:rPr lang="en-US" sz="1200" dirty="0"/>
              <a:t>ACK/NAK: A ‘1’ here</a:t>
            </a:r>
          </a:p>
          <a:p>
            <a:r>
              <a:rPr lang="en-US" sz="1200" dirty="0"/>
              <a:t>Indicates the addressed device did not respond or was unable to process request</a:t>
            </a:r>
          </a:p>
        </p:txBody>
      </p:sp>
      <p:sp>
        <p:nvSpPr>
          <p:cNvPr id="66" name="TextBox 65">
            <a:extLst>
              <a:ext uri="{FF2B5EF4-FFF2-40B4-BE49-F238E27FC236}">
                <a16:creationId xmlns:a16="http://schemas.microsoft.com/office/drawing/2014/main" id="{53387EBE-AB14-4CF6-9987-E33D8B6AD9CF}"/>
              </a:ext>
            </a:extLst>
          </p:cNvPr>
          <p:cNvSpPr txBox="1"/>
          <p:nvPr/>
        </p:nvSpPr>
        <p:spPr>
          <a:xfrm>
            <a:off x="8007352" y="3575882"/>
            <a:ext cx="3982783" cy="646331"/>
          </a:xfrm>
          <a:prstGeom prst="rect">
            <a:avLst/>
          </a:prstGeom>
          <a:noFill/>
        </p:spPr>
        <p:txBody>
          <a:bodyPr wrap="square" rtlCol="0">
            <a:spAutoFit/>
          </a:bodyPr>
          <a:lstStyle/>
          <a:p>
            <a:r>
              <a:rPr lang="en-US" sz="1200" dirty="0">
                <a:solidFill>
                  <a:srgbClr val="0070C0"/>
                </a:solidFill>
                <a:hlinkClick r:id="rId3"/>
              </a:rPr>
              <a:t>https://learn.adafruit.com/i2c-addresses/overview</a:t>
            </a:r>
            <a:endParaRPr lang="en-US" sz="1200" dirty="0">
              <a:solidFill>
                <a:srgbClr val="0070C0"/>
              </a:solidFill>
            </a:endParaRPr>
          </a:p>
          <a:p>
            <a:r>
              <a:rPr lang="en-US" sz="1200" dirty="0">
                <a:solidFill>
                  <a:srgbClr val="0070C0"/>
                </a:solidFill>
                <a:hlinkClick r:id="rId4"/>
              </a:rPr>
              <a:t>https://learn.sparkfun.com/tutorials/i2c</a:t>
            </a:r>
            <a:endParaRPr lang="en-US" sz="1200" dirty="0">
              <a:solidFill>
                <a:srgbClr val="0070C0"/>
              </a:solidFill>
            </a:endParaRPr>
          </a:p>
          <a:p>
            <a:endParaRPr lang="en-US" sz="1200" dirty="0">
              <a:solidFill>
                <a:srgbClr val="0070C0"/>
              </a:solidFill>
            </a:endParaRPr>
          </a:p>
        </p:txBody>
      </p:sp>
      <p:sp>
        <p:nvSpPr>
          <p:cNvPr id="67" name="TextBox 66">
            <a:extLst>
              <a:ext uri="{FF2B5EF4-FFF2-40B4-BE49-F238E27FC236}">
                <a16:creationId xmlns:a16="http://schemas.microsoft.com/office/drawing/2014/main" id="{BA7951A7-CDE9-44A5-B231-0AEBC7C6083D}"/>
              </a:ext>
            </a:extLst>
          </p:cNvPr>
          <p:cNvSpPr txBox="1"/>
          <p:nvPr/>
        </p:nvSpPr>
        <p:spPr>
          <a:xfrm>
            <a:off x="8007352" y="3284100"/>
            <a:ext cx="1685141" cy="369332"/>
          </a:xfrm>
          <a:prstGeom prst="rect">
            <a:avLst/>
          </a:prstGeom>
          <a:noFill/>
        </p:spPr>
        <p:txBody>
          <a:bodyPr wrap="none" rtlCol="0">
            <a:spAutoFit/>
          </a:bodyPr>
          <a:lstStyle/>
          <a:p>
            <a:r>
              <a:rPr lang="en-US" dirty="0"/>
              <a:t>Good Tutorials</a:t>
            </a:r>
          </a:p>
        </p:txBody>
      </p:sp>
    </p:spTree>
    <p:extLst>
      <p:ext uri="{BB962C8B-B14F-4D97-AF65-F5344CB8AC3E}">
        <p14:creationId xmlns:p14="http://schemas.microsoft.com/office/powerpoint/2010/main" val="443947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27D1-A9BE-4423-888F-B29DBE70514C}"/>
              </a:ext>
            </a:extLst>
          </p:cNvPr>
          <p:cNvSpPr>
            <a:spLocks noGrp="1"/>
          </p:cNvSpPr>
          <p:nvPr>
            <p:ph type="title"/>
          </p:nvPr>
        </p:nvSpPr>
        <p:spPr/>
        <p:txBody>
          <a:bodyPr/>
          <a:lstStyle/>
          <a:p>
            <a:r>
              <a:rPr lang="en-US" dirty="0"/>
              <a:t>Air Quality Sensors</a:t>
            </a:r>
          </a:p>
        </p:txBody>
      </p:sp>
      <p:sp>
        <p:nvSpPr>
          <p:cNvPr id="3" name="Content Placeholder 2">
            <a:extLst>
              <a:ext uri="{FF2B5EF4-FFF2-40B4-BE49-F238E27FC236}">
                <a16:creationId xmlns:a16="http://schemas.microsoft.com/office/drawing/2014/main" id="{91FCF302-7492-4B9C-831E-94BBC79EFB88}"/>
              </a:ext>
            </a:extLst>
          </p:cNvPr>
          <p:cNvSpPr>
            <a:spLocks noGrp="1"/>
          </p:cNvSpPr>
          <p:nvPr>
            <p:ph idx="1"/>
          </p:nvPr>
        </p:nvSpPr>
        <p:spPr/>
        <p:txBody>
          <a:bodyPr>
            <a:normAutofit lnSpcReduction="10000"/>
          </a:bodyPr>
          <a:lstStyle/>
          <a:p>
            <a:r>
              <a:rPr lang="en-US" dirty="0"/>
              <a:t>SGP30 measures Total Volatile Organic Compounds (TVOC) and equivalent CO2 (eCO2).  These are compounds in the air from many sources including breath, perfume, alcohol, bacteria, and many more.  This gives a good reading of the indoor air quality.   Note eCO2 is not an actual CO2 level, just a measure of “stagnate” air.</a:t>
            </a:r>
          </a:p>
          <a:p>
            <a:r>
              <a:rPr lang="en-US" dirty="0"/>
              <a:t> SCD-30 NDIR CO2 Sensor measured actual CO2 levels via an IR LED receiver combination.  The levels are difficult to calibrate for precise 400ppm levels, but very good for sensing high levels in case of leaks.  During Beer Brewing, CO2 is produced, and colder temperatures are desired.  CO2 sinks close to the ground, so hazardous conditions can exist on the floor.</a:t>
            </a:r>
          </a:p>
          <a:p>
            <a:r>
              <a:rPr lang="en-US" dirty="0"/>
              <a:t>PMSI003I Particle sensor detects smoke and other particle pollution.  Much of the hazardous smoke pollution is in the 2.5um range.  Anything above 100ppm is not good for sensitive people.</a:t>
            </a:r>
          </a:p>
        </p:txBody>
      </p:sp>
    </p:spTree>
    <p:extLst>
      <p:ext uri="{BB962C8B-B14F-4D97-AF65-F5344CB8AC3E}">
        <p14:creationId xmlns:p14="http://schemas.microsoft.com/office/powerpoint/2010/main" val="3834276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7066-81BA-4649-9758-4523C9D07CA9}"/>
              </a:ext>
            </a:extLst>
          </p:cNvPr>
          <p:cNvSpPr>
            <a:spLocks noGrp="1"/>
          </p:cNvSpPr>
          <p:nvPr>
            <p:ph type="title"/>
          </p:nvPr>
        </p:nvSpPr>
        <p:spPr/>
        <p:txBody>
          <a:bodyPr/>
          <a:lstStyle/>
          <a:p>
            <a:r>
              <a:rPr lang="en-US" dirty="0"/>
              <a:t>TCA4307 Hot-Swap I2C Buffer</a:t>
            </a:r>
          </a:p>
        </p:txBody>
      </p:sp>
      <p:pic>
        <p:nvPicPr>
          <p:cNvPr id="5" name="Content Placeholder 4" descr="A picture containing text, electronics&#10;&#10;Description automatically generated">
            <a:extLst>
              <a:ext uri="{FF2B5EF4-FFF2-40B4-BE49-F238E27FC236}">
                <a16:creationId xmlns:a16="http://schemas.microsoft.com/office/drawing/2014/main" id="{65FB752A-09C5-43C3-B72E-969A86C603F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82239" y="2573866"/>
            <a:ext cx="6827521" cy="3318933"/>
          </a:xfrm>
        </p:spPr>
      </p:pic>
      <p:sp>
        <p:nvSpPr>
          <p:cNvPr id="6" name="TextBox 5">
            <a:extLst>
              <a:ext uri="{FF2B5EF4-FFF2-40B4-BE49-F238E27FC236}">
                <a16:creationId xmlns:a16="http://schemas.microsoft.com/office/drawing/2014/main" id="{78B749E4-197D-4A60-B884-BF06B6DE7714}"/>
              </a:ext>
            </a:extLst>
          </p:cNvPr>
          <p:cNvSpPr txBox="1"/>
          <p:nvPr/>
        </p:nvSpPr>
        <p:spPr>
          <a:xfrm>
            <a:off x="533400" y="1371600"/>
            <a:ext cx="9829800" cy="923330"/>
          </a:xfrm>
          <a:prstGeom prst="rect">
            <a:avLst/>
          </a:prstGeom>
          <a:noFill/>
        </p:spPr>
        <p:txBody>
          <a:bodyPr wrap="square" rtlCol="0">
            <a:spAutoFit/>
          </a:bodyPr>
          <a:lstStyle/>
          <a:p>
            <a:r>
              <a:rPr lang="en-US" b="0" i="0" dirty="0">
                <a:solidFill>
                  <a:srgbClr val="333333"/>
                </a:solidFill>
                <a:effectLst/>
                <a:latin typeface="proxima nova"/>
              </a:rPr>
              <a:t>The </a:t>
            </a:r>
            <a:r>
              <a:rPr lang="en-US" b="1" i="0" dirty="0">
                <a:solidFill>
                  <a:srgbClr val="333333"/>
                </a:solidFill>
                <a:effectLst/>
                <a:latin typeface="proxima nova"/>
              </a:rPr>
              <a:t>Adafruit TCA4307 Hot-Swap I2C Buffer</a:t>
            </a:r>
            <a:r>
              <a:rPr lang="en-US" b="0" i="0" dirty="0">
                <a:solidFill>
                  <a:srgbClr val="333333"/>
                </a:solidFill>
                <a:effectLst/>
                <a:latin typeface="proxima nova"/>
              </a:rPr>
              <a:t> breakout here solves that problem. It's specifically designed to take a non-hot-swap protocol (I2C) and protect the controller from wayward peripherals messing with the bus during attach/detach.</a:t>
            </a:r>
            <a:endParaRPr lang="en-US" dirty="0"/>
          </a:p>
        </p:txBody>
      </p:sp>
      <p:sp>
        <p:nvSpPr>
          <p:cNvPr id="7" name="TextBox 6">
            <a:extLst>
              <a:ext uri="{FF2B5EF4-FFF2-40B4-BE49-F238E27FC236}">
                <a16:creationId xmlns:a16="http://schemas.microsoft.com/office/drawing/2014/main" id="{7EEB6529-4527-44D8-B4D5-B13DD25B3B04}"/>
              </a:ext>
            </a:extLst>
          </p:cNvPr>
          <p:cNvSpPr txBox="1"/>
          <p:nvPr/>
        </p:nvSpPr>
        <p:spPr>
          <a:xfrm>
            <a:off x="990600" y="6019800"/>
            <a:ext cx="4038600" cy="646331"/>
          </a:xfrm>
          <a:prstGeom prst="rect">
            <a:avLst/>
          </a:prstGeom>
          <a:noFill/>
        </p:spPr>
        <p:txBody>
          <a:bodyPr wrap="square" rtlCol="0">
            <a:spAutoFit/>
          </a:bodyPr>
          <a:lstStyle/>
          <a:p>
            <a:r>
              <a:rPr lang="en-US" dirty="0"/>
              <a:t>We will use this to add the sensors one by one</a:t>
            </a:r>
          </a:p>
        </p:txBody>
      </p:sp>
    </p:spTree>
    <p:extLst>
      <p:ext uri="{BB962C8B-B14F-4D97-AF65-F5344CB8AC3E}">
        <p14:creationId xmlns:p14="http://schemas.microsoft.com/office/powerpoint/2010/main" val="3306306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2C2F-56CE-40B3-8486-12B079BEC5E3}"/>
              </a:ext>
            </a:extLst>
          </p:cNvPr>
          <p:cNvSpPr>
            <a:spLocks noGrp="1"/>
          </p:cNvSpPr>
          <p:nvPr>
            <p:ph type="title"/>
          </p:nvPr>
        </p:nvSpPr>
        <p:spPr/>
        <p:txBody>
          <a:bodyPr>
            <a:normAutofit fontScale="90000"/>
          </a:bodyPr>
          <a:lstStyle/>
          <a:p>
            <a:r>
              <a:rPr lang="en-US" dirty="0"/>
              <a:t>Hookup the SGP30</a:t>
            </a:r>
            <a:br>
              <a:rPr lang="en-US" dirty="0"/>
            </a:br>
            <a:endParaRPr lang="en-US" dirty="0"/>
          </a:p>
        </p:txBody>
      </p:sp>
      <p:pic>
        <p:nvPicPr>
          <p:cNvPr id="5" name="Picture 4" descr="A picture containing text, electronics, keyboard&#10;&#10;Description automatically generated">
            <a:extLst>
              <a:ext uri="{FF2B5EF4-FFF2-40B4-BE49-F238E27FC236}">
                <a16:creationId xmlns:a16="http://schemas.microsoft.com/office/drawing/2014/main" id="{D46FC0D9-1283-4777-B5E9-B9E1B7617C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3200400"/>
            <a:ext cx="7014754" cy="3409950"/>
          </a:xfrm>
          <a:prstGeom prst="rect">
            <a:avLst/>
          </a:prstGeom>
        </p:spPr>
      </p:pic>
      <p:sp>
        <p:nvSpPr>
          <p:cNvPr id="6" name="TextBox 5">
            <a:extLst>
              <a:ext uri="{FF2B5EF4-FFF2-40B4-BE49-F238E27FC236}">
                <a16:creationId xmlns:a16="http://schemas.microsoft.com/office/drawing/2014/main" id="{460B61D6-D1F0-42D6-93B1-1DDF09153BE6}"/>
              </a:ext>
            </a:extLst>
          </p:cNvPr>
          <p:cNvSpPr txBox="1"/>
          <p:nvPr/>
        </p:nvSpPr>
        <p:spPr>
          <a:xfrm>
            <a:off x="448614" y="969139"/>
            <a:ext cx="11590986" cy="2339102"/>
          </a:xfrm>
          <a:prstGeom prst="rect">
            <a:avLst/>
          </a:prstGeom>
          <a:noFill/>
        </p:spPr>
        <p:txBody>
          <a:bodyPr wrap="square" rtlCol="0">
            <a:spAutoFit/>
          </a:bodyPr>
          <a:lstStyle/>
          <a:p>
            <a:pPr algn="l"/>
            <a:r>
              <a:rPr lang="en-US" sz="1600" b="0" i="0" dirty="0">
                <a:solidFill>
                  <a:srgbClr val="333333"/>
                </a:solidFill>
                <a:effectLst/>
                <a:latin typeface="Helvetica Neue"/>
              </a:rPr>
              <a:t>The </a:t>
            </a:r>
            <a:r>
              <a:rPr lang="en-US" sz="1600" b="0" i="0" dirty="0" err="1">
                <a:solidFill>
                  <a:srgbClr val="333333"/>
                </a:solidFill>
                <a:effectLst/>
                <a:latin typeface="Helvetica Neue"/>
              </a:rPr>
              <a:t>SparkFun</a:t>
            </a:r>
            <a:r>
              <a:rPr lang="en-US" sz="1600" b="0" i="0" dirty="0">
                <a:solidFill>
                  <a:srgbClr val="333333"/>
                </a:solidFill>
                <a:effectLst/>
                <a:latin typeface="Helvetica Neue"/>
              </a:rPr>
              <a:t> SGP30 Air Quality Sensor provides information on the quality of the air in your room or house by monitoring the volatile organic compounds around the sensor. The SGP30 Air Quality Sensor can return valid indoor air quality (IAQ) readings within 15 seconds of powering up! By comparison, typical air quality (IAQ) sensors are great for measuring CO</a:t>
            </a:r>
            <a:r>
              <a:rPr lang="en-US" sz="1600" b="0" i="0" baseline="-25000" dirty="0">
                <a:solidFill>
                  <a:srgbClr val="333333"/>
                </a:solidFill>
                <a:effectLst/>
                <a:latin typeface="Helvetica Neue"/>
              </a:rPr>
              <a:t>2</a:t>
            </a:r>
            <a:r>
              <a:rPr lang="en-US" sz="1600" b="0" i="0" dirty="0">
                <a:solidFill>
                  <a:srgbClr val="333333"/>
                </a:solidFill>
                <a:effectLst/>
                <a:latin typeface="Helvetica Neue"/>
              </a:rPr>
              <a:t> and volatile organic compounds (VOCs) but some of them require a burn-in time of 48 hours and a 20-min start up time.</a:t>
            </a:r>
          </a:p>
          <a:p>
            <a:pPr algn="l"/>
            <a:endParaRPr lang="en-US" sz="1600" b="0" i="0" dirty="0">
              <a:solidFill>
                <a:srgbClr val="333333"/>
              </a:solidFill>
              <a:effectLst/>
              <a:latin typeface="Helvetica Neue"/>
            </a:endParaRPr>
          </a:p>
          <a:p>
            <a:pPr algn="l"/>
            <a:r>
              <a:rPr lang="en-US" sz="1600" b="0" i="0" dirty="0">
                <a:solidFill>
                  <a:srgbClr val="333333"/>
                </a:solidFill>
                <a:effectLst/>
                <a:latin typeface="Helvetica Neue"/>
              </a:rPr>
              <a:t>Along with a very quick start-up time, the SGP30 from </a:t>
            </a:r>
            <a:r>
              <a:rPr lang="en-US" sz="1600" b="0" i="0" dirty="0" err="1">
                <a:solidFill>
                  <a:srgbClr val="333333"/>
                </a:solidFill>
                <a:effectLst/>
                <a:latin typeface="Helvetica Neue"/>
              </a:rPr>
              <a:t>Sensirion</a:t>
            </a:r>
            <a:r>
              <a:rPr lang="en-US" sz="1600" b="0" i="0" dirty="0">
                <a:solidFill>
                  <a:srgbClr val="333333"/>
                </a:solidFill>
                <a:effectLst/>
                <a:latin typeface="Helvetica Neue"/>
              </a:rPr>
              <a:t> is very resistant to contamination from other gases to ensure low drift and long-term stability for extremely reliable results. You can read the SGP30 gas sensor output measurements of total VOCs (TVOC) in parts per billion (ppb), carbon dioxide (CO</a:t>
            </a:r>
            <a:r>
              <a:rPr lang="en-US" sz="1600" b="0" i="0" baseline="-25000" dirty="0">
                <a:solidFill>
                  <a:srgbClr val="333333"/>
                </a:solidFill>
                <a:effectLst/>
                <a:latin typeface="Helvetica Neue"/>
              </a:rPr>
              <a:t>2</a:t>
            </a:r>
            <a:r>
              <a:rPr lang="en-US" sz="1600" b="0" i="0" dirty="0">
                <a:solidFill>
                  <a:srgbClr val="333333"/>
                </a:solidFill>
                <a:effectLst/>
                <a:latin typeface="Helvetica Neue"/>
              </a:rPr>
              <a:t>) equivalent in parts per million (ppm) and H</a:t>
            </a:r>
            <a:r>
              <a:rPr lang="en-US" sz="1600" b="0" i="0" baseline="-25000" dirty="0">
                <a:solidFill>
                  <a:srgbClr val="333333"/>
                </a:solidFill>
                <a:effectLst/>
                <a:latin typeface="Helvetica Neue"/>
              </a:rPr>
              <a:t>2</a:t>
            </a:r>
            <a:r>
              <a:rPr lang="en-US" sz="1600" b="0" i="0" dirty="0">
                <a:solidFill>
                  <a:srgbClr val="333333"/>
                </a:solidFill>
                <a:effectLst/>
                <a:latin typeface="Helvetica Neue"/>
              </a:rPr>
              <a:t>.</a:t>
            </a:r>
          </a:p>
          <a:p>
            <a:endParaRPr lang="en-US" dirty="0"/>
          </a:p>
        </p:txBody>
      </p:sp>
    </p:spTree>
    <p:extLst>
      <p:ext uri="{BB962C8B-B14F-4D97-AF65-F5344CB8AC3E}">
        <p14:creationId xmlns:p14="http://schemas.microsoft.com/office/powerpoint/2010/main" val="2842784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B9C01-C090-47B7-A9FF-C21D52B11D78}"/>
              </a:ext>
            </a:extLst>
          </p:cNvPr>
          <p:cNvSpPr>
            <a:spLocks noGrp="1"/>
          </p:cNvSpPr>
          <p:nvPr>
            <p:ph type="title"/>
          </p:nvPr>
        </p:nvSpPr>
        <p:spPr/>
        <p:txBody>
          <a:bodyPr/>
          <a:lstStyle/>
          <a:p>
            <a:r>
              <a:rPr lang="en-US" dirty="0"/>
              <a:t>After connection check i2cdetect and run sgp30.py</a:t>
            </a:r>
          </a:p>
        </p:txBody>
      </p:sp>
      <p:pic>
        <p:nvPicPr>
          <p:cNvPr id="6" name="Content Placeholder 5">
            <a:extLst>
              <a:ext uri="{FF2B5EF4-FFF2-40B4-BE49-F238E27FC236}">
                <a16:creationId xmlns:a16="http://schemas.microsoft.com/office/drawing/2014/main" id="{C2E629D2-3738-485F-840B-D2F77E3314EC}"/>
              </a:ext>
            </a:extLst>
          </p:cNvPr>
          <p:cNvPicPr>
            <a:picLocks noGrp="1" noChangeAspect="1"/>
          </p:cNvPicPr>
          <p:nvPr>
            <p:ph sz="half" idx="1"/>
          </p:nvPr>
        </p:nvPicPr>
        <p:blipFill>
          <a:blip r:embed="rId2"/>
          <a:stretch>
            <a:fillRect/>
          </a:stretch>
        </p:blipFill>
        <p:spPr>
          <a:xfrm>
            <a:off x="609600" y="1491343"/>
            <a:ext cx="4448175" cy="1581150"/>
          </a:xfrm>
        </p:spPr>
      </p:pic>
      <p:sp>
        <p:nvSpPr>
          <p:cNvPr id="7" name="Rectangle 6">
            <a:extLst>
              <a:ext uri="{FF2B5EF4-FFF2-40B4-BE49-F238E27FC236}">
                <a16:creationId xmlns:a16="http://schemas.microsoft.com/office/drawing/2014/main" id="{E2923308-221C-46F2-AF89-F4CF624C54E2}"/>
              </a:ext>
            </a:extLst>
          </p:cNvPr>
          <p:cNvSpPr/>
          <p:nvPr/>
        </p:nvSpPr>
        <p:spPr>
          <a:xfrm>
            <a:off x="2743200" y="2590800"/>
            <a:ext cx="228600" cy="152400"/>
          </a:xfrm>
          <a:prstGeom prst="rect">
            <a:avLst/>
          </a:prstGeom>
          <a:solidFill>
            <a:srgbClr val="FFFF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617D55B-4F73-434A-9C80-156555F6FF1A}"/>
              </a:ext>
            </a:extLst>
          </p:cNvPr>
          <p:cNvPicPr>
            <a:picLocks noChangeAspect="1"/>
          </p:cNvPicPr>
          <p:nvPr/>
        </p:nvPicPr>
        <p:blipFill>
          <a:blip r:embed="rId3"/>
          <a:stretch>
            <a:fillRect/>
          </a:stretch>
        </p:blipFill>
        <p:spPr>
          <a:xfrm>
            <a:off x="685800" y="3222075"/>
            <a:ext cx="9277350" cy="3635925"/>
          </a:xfrm>
          <a:prstGeom prst="rect">
            <a:avLst/>
          </a:prstGeom>
        </p:spPr>
      </p:pic>
    </p:spTree>
    <p:extLst>
      <p:ext uri="{BB962C8B-B14F-4D97-AF65-F5344CB8AC3E}">
        <p14:creationId xmlns:p14="http://schemas.microsoft.com/office/powerpoint/2010/main" val="975849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2C2F-56CE-40B3-8486-12B079BEC5E3}"/>
              </a:ext>
            </a:extLst>
          </p:cNvPr>
          <p:cNvSpPr>
            <a:spLocks noGrp="1"/>
          </p:cNvSpPr>
          <p:nvPr>
            <p:ph type="title"/>
          </p:nvPr>
        </p:nvSpPr>
        <p:spPr>
          <a:xfrm>
            <a:off x="609600" y="609600"/>
            <a:ext cx="10972800" cy="990600"/>
          </a:xfrm>
        </p:spPr>
        <p:txBody>
          <a:bodyPr>
            <a:normAutofit fontScale="90000"/>
          </a:bodyPr>
          <a:lstStyle/>
          <a:p>
            <a:r>
              <a:rPr lang="en-US" dirty="0"/>
              <a:t>Hookup the </a:t>
            </a:r>
            <a:r>
              <a:rPr lang="en-US" b="0" i="0" dirty="0">
                <a:solidFill>
                  <a:srgbClr val="000000"/>
                </a:solidFill>
                <a:effectLst/>
                <a:latin typeface="proxima nova"/>
              </a:rPr>
              <a:t>Adafruit SCD-30 - NDIR CO2 Sensor</a:t>
            </a:r>
            <a:br>
              <a:rPr lang="en-US" b="0" i="0" dirty="0">
                <a:solidFill>
                  <a:srgbClr val="000000"/>
                </a:solidFill>
                <a:effectLst/>
                <a:latin typeface="proxima nova"/>
              </a:rPr>
            </a:br>
            <a:endParaRPr lang="en-US" dirty="0"/>
          </a:p>
        </p:txBody>
      </p:sp>
      <p:pic>
        <p:nvPicPr>
          <p:cNvPr id="5" name="Picture 4" descr="A circuit board with wires&#10;&#10;Description automatically generated with low confidence">
            <a:extLst>
              <a:ext uri="{FF2B5EF4-FFF2-40B4-BE49-F238E27FC236}">
                <a16:creationId xmlns:a16="http://schemas.microsoft.com/office/drawing/2014/main" id="{3DE21380-2992-4A0E-B774-25C4E6E4E7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937" r="25745" b="13589"/>
          <a:stretch/>
        </p:blipFill>
        <p:spPr>
          <a:xfrm>
            <a:off x="3886200" y="3322321"/>
            <a:ext cx="4175762" cy="1981200"/>
          </a:xfrm>
          <a:prstGeom prst="rect">
            <a:avLst/>
          </a:prstGeom>
        </p:spPr>
      </p:pic>
      <p:sp>
        <p:nvSpPr>
          <p:cNvPr id="6" name="TextBox 5">
            <a:extLst>
              <a:ext uri="{FF2B5EF4-FFF2-40B4-BE49-F238E27FC236}">
                <a16:creationId xmlns:a16="http://schemas.microsoft.com/office/drawing/2014/main" id="{0175A4A6-03F0-4394-873B-7AD6FE48BEAD}"/>
              </a:ext>
            </a:extLst>
          </p:cNvPr>
          <p:cNvSpPr txBox="1"/>
          <p:nvPr/>
        </p:nvSpPr>
        <p:spPr>
          <a:xfrm>
            <a:off x="742682" y="1143000"/>
            <a:ext cx="11049000" cy="1477328"/>
          </a:xfrm>
          <a:prstGeom prst="rect">
            <a:avLst/>
          </a:prstGeom>
          <a:noFill/>
        </p:spPr>
        <p:txBody>
          <a:bodyPr wrap="square" rtlCol="0">
            <a:spAutoFit/>
          </a:bodyPr>
          <a:lstStyle/>
          <a:p>
            <a:r>
              <a:rPr lang="en-US" b="0" i="0" dirty="0">
                <a:solidFill>
                  <a:srgbClr val="333333"/>
                </a:solidFill>
                <a:effectLst/>
                <a:latin typeface="proxima nova"/>
              </a:rPr>
              <a:t>The SCD-30 is </a:t>
            </a:r>
            <a:r>
              <a:rPr lang="en-US" b="0" i="0" u="sng" dirty="0">
                <a:solidFill>
                  <a:srgbClr val="0062C7"/>
                </a:solidFill>
                <a:effectLst/>
                <a:latin typeface="proxima nova"/>
                <a:hlinkClick r:id="rId3"/>
              </a:rPr>
              <a:t>an NDIR sensor</a:t>
            </a:r>
            <a:r>
              <a:rPr lang="en-US" b="0" i="0" dirty="0">
                <a:solidFill>
                  <a:srgbClr val="333333"/>
                </a:solidFill>
                <a:effectLst/>
                <a:latin typeface="proxima nova"/>
              </a:rPr>
              <a:t>, which is a 'true' CO2 sensor, that will tell you the CO2 PPM (parts-per-million) composition of ambient air. </a:t>
            </a:r>
            <a:r>
              <a:rPr lang="en-US" b="0" i="0" u="sng" dirty="0">
                <a:solidFill>
                  <a:srgbClr val="0062C7"/>
                </a:solidFill>
                <a:effectLst/>
                <a:latin typeface="proxima nova"/>
                <a:hlinkClick r:id="rId4"/>
              </a:rPr>
              <a:t>Unlike the SGP30, this sensor isn't approximating it from VOC gas concentration</a:t>
            </a:r>
            <a:r>
              <a:rPr lang="en-US" b="0" i="0" dirty="0">
                <a:solidFill>
                  <a:srgbClr val="333333"/>
                </a:solidFill>
                <a:effectLst/>
                <a:latin typeface="proxima nova"/>
              </a:rPr>
              <a:t> -</a:t>
            </a:r>
            <a:r>
              <a:rPr lang="en-US" b="1" i="0" dirty="0">
                <a:solidFill>
                  <a:srgbClr val="333333"/>
                </a:solidFill>
                <a:effectLst/>
                <a:latin typeface="proxima nova"/>
              </a:rPr>
              <a:t> it really is measuring the CO2 concentration</a:t>
            </a:r>
            <a:r>
              <a:rPr lang="en-US" b="0" i="0" dirty="0">
                <a:solidFill>
                  <a:srgbClr val="333333"/>
                </a:solidFill>
                <a:effectLst/>
                <a:latin typeface="proxima nova"/>
              </a:rPr>
              <a:t>! That means its a lot bigger and more expensive, but it is the real thing. Perfect for environmental sensing, scientific experiments, air quality and ventilation studies and more.</a:t>
            </a:r>
            <a:endParaRPr lang="en-US" dirty="0"/>
          </a:p>
        </p:txBody>
      </p:sp>
    </p:spTree>
    <p:extLst>
      <p:ext uri="{BB962C8B-B14F-4D97-AF65-F5344CB8AC3E}">
        <p14:creationId xmlns:p14="http://schemas.microsoft.com/office/powerpoint/2010/main" val="23318199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ED2831-23ED-4869-B5FA-6EA1145A7B84}"/>
              </a:ext>
            </a:extLst>
          </p:cNvPr>
          <p:cNvPicPr>
            <a:picLocks noChangeAspect="1"/>
          </p:cNvPicPr>
          <p:nvPr/>
        </p:nvPicPr>
        <p:blipFill>
          <a:blip r:embed="rId2"/>
          <a:stretch>
            <a:fillRect/>
          </a:stretch>
        </p:blipFill>
        <p:spPr>
          <a:xfrm>
            <a:off x="3505200" y="1493357"/>
            <a:ext cx="4191000" cy="1562100"/>
          </a:xfrm>
          <a:prstGeom prst="rect">
            <a:avLst/>
          </a:prstGeom>
        </p:spPr>
      </p:pic>
      <p:sp>
        <p:nvSpPr>
          <p:cNvPr id="2" name="Title 1">
            <a:extLst>
              <a:ext uri="{FF2B5EF4-FFF2-40B4-BE49-F238E27FC236}">
                <a16:creationId xmlns:a16="http://schemas.microsoft.com/office/drawing/2014/main" id="{809B9C01-C090-47B7-A9FF-C21D52B11D78}"/>
              </a:ext>
            </a:extLst>
          </p:cNvPr>
          <p:cNvSpPr>
            <a:spLocks noGrp="1"/>
          </p:cNvSpPr>
          <p:nvPr>
            <p:ph type="title"/>
          </p:nvPr>
        </p:nvSpPr>
        <p:spPr/>
        <p:txBody>
          <a:bodyPr/>
          <a:lstStyle/>
          <a:p>
            <a:r>
              <a:rPr lang="en-US" dirty="0"/>
              <a:t>After connection check i2cdetect and run CO2.py</a:t>
            </a:r>
          </a:p>
        </p:txBody>
      </p:sp>
      <p:sp>
        <p:nvSpPr>
          <p:cNvPr id="7" name="Rectangle 6">
            <a:extLst>
              <a:ext uri="{FF2B5EF4-FFF2-40B4-BE49-F238E27FC236}">
                <a16:creationId xmlns:a16="http://schemas.microsoft.com/office/drawing/2014/main" id="{E2923308-221C-46F2-AF89-F4CF624C54E2}"/>
              </a:ext>
            </a:extLst>
          </p:cNvPr>
          <p:cNvSpPr/>
          <p:nvPr/>
        </p:nvSpPr>
        <p:spPr>
          <a:xfrm>
            <a:off x="4025722" y="2730322"/>
            <a:ext cx="228600" cy="152400"/>
          </a:xfrm>
          <a:prstGeom prst="rect">
            <a:avLst/>
          </a:prstGeom>
          <a:solidFill>
            <a:srgbClr val="FFFF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7E71F49-EC16-427A-AED4-FBD44E7BA8D8}"/>
              </a:ext>
            </a:extLst>
          </p:cNvPr>
          <p:cNvPicPr>
            <a:picLocks noChangeAspect="1"/>
          </p:cNvPicPr>
          <p:nvPr/>
        </p:nvPicPr>
        <p:blipFill>
          <a:blip r:embed="rId3"/>
          <a:stretch>
            <a:fillRect/>
          </a:stretch>
        </p:blipFill>
        <p:spPr>
          <a:xfrm>
            <a:off x="3505200" y="3300882"/>
            <a:ext cx="3533775" cy="3019425"/>
          </a:xfrm>
          <a:prstGeom prst="rect">
            <a:avLst/>
          </a:prstGeom>
        </p:spPr>
      </p:pic>
    </p:spTree>
    <p:extLst>
      <p:ext uri="{BB962C8B-B14F-4D97-AF65-F5344CB8AC3E}">
        <p14:creationId xmlns:p14="http://schemas.microsoft.com/office/powerpoint/2010/main" val="1352433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2C2F-56CE-40B3-8486-12B079BEC5E3}"/>
              </a:ext>
            </a:extLst>
          </p:cNvPr>
          <p:cNvSpPr>
            <a:spLocks noGrp="1"/>
          </p:cNvSpPr>
          <p:nvPr>
            <p:ph type="title"/>
          </p:nvPr>
        </p:nvSpPr>
        <p:spPr/>
        <p:txBody>
          <a:bodyPr>
            <a:normAutofit fontScale="90000"/>
          </a:bodyPr>
          <a:lstStyle/>
          <a:p>
            <a:r>
              <a:rPr lang="en-US" dirty="0"/>
              <a:t>Hookup the </a:t>
            </a:r>
            <a:r>
              <a:rPr lang="en-US" b="0" i="0" dirty="0">
                <a:solidFill>
                  <a:srgbClr val="333333"/>
                </a:solidFill>
                <a:effectLst/>
                <a:latin typeface="proxima nova"/>
              </a:rPr>
              <a:t>Adafruit PMSA003I Air Quality Breakout</a:t>
            </a:r>
            <a:br>
              <a:rPr lang="en-US" b="0" i="0" dirty="0">
                <a:solidFill>
                  <a:srgbClr val="333333"/>
                </a:solidFill>
                <a:effectLst/>
                <a:latin typeface="proxima nova"/>
              </a:rPr>
            </a:br>
            <a:endParaRPr lang="en-US" dirty="0"/>
          </a:p>
        </p:txBody>
      </p:sp>
      <p:pic>
        <p:nvPicPr>
          <p:cNvPr id="5" name="Picture 4">
            <a:extLst>
              <a:ext uri="{FF2B5EF4-FFF2-40B4-BE49-F238E27FC236}">
                <a16:creationId xmlns:a16="http://schemas.microsoft.com/office/drawing/2014/main" id="{41CEA159-AA4B-48CB-9F99-C05A3C8CBA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56" r="11111"/>
          <a:stretch/>
        </p:blipFill>
        <p:spPr>
          <a:xfrm>
            <a:off x="3581400" y="3420414"/>
            <a:ext cx="5029200" cy="3333750"/>
          </a:xfrm>
          <a:prstGeom prst="rect">
            <a:avLst/>
          </a:prstGeom>
        </p:spPr>
      </p:pic>
      <p:sp>
        <p:nvSpPr>
          <p:cNvPr id="6" name="TextBox 5">
            <a:extLst>
              <a:ext uri="{FF2B5EF4-FFF2-40B4-BE49-F238E27FC236}">
                <a16:creationId xmlns:a16="http://schemas.microsoft.com/office/drawing/2014/main" id="{C11B24C7-CB74-4671-AF16-6D5096FE5D3E}"/>
              </a:ext>
            </a:extLst>
          </p:cNvPr>
          <p:cNvSpPr txBox="1"/>
          <p:nvPr/>
        </p:nvSpPr>
        <p:spPr>
          <a:xfrm>
            <a:off x="609600" y="1143000"/>
            <a:ext cx="11277600" cy="2031325"/>
          </a:xfrm>
          <a:prstGeom prst="rect">
            <a:avLst/>
          </a:prstGeom>
          <a:noFill/>
        </p:spPr>
        <p:txBody>
          <a:bodyPr wrap="square" rtlCol="0">
            <a:spAutoFit/>
          </a:bodyPr>
          <a:lstStyle/>
          <a:p>
            <a:pPr algn="l"/>
            <a:r>
              <a:rPr lang="en-US" b="0" i="0" dirty="0">
                <a:solidFill>
                  <a:srgbClr val="333333"/>
                </a:solidFill>
                <a:effectLst/>
                <a:latin typeface="proxima nova"/>
              </a:rPr>
              <a:t>This sensor uses laser scattering to radiate suspending particles in the air, then collects scattering light to obtain the curve of scattering light change with time. The microprocessor calculates equivalent particle diameter and the number of particles with different diameters per unit volume.</a:t>
            </a:r>
          </a:p>
          <a:p>
            <a:pPr algn="l"/>
            <a:r>
              <a:rPr lang="en-US" b="0" i="0" dirty="0">
                <a:solidFill>
                  <a:srgbClr val="333333"/>
                </a:solidFill>
                <a:effectLst/>
                <a:latin typeface="proxima nova"/>
              </a:rPr>
              <a:t>The I2C data stream updates once per second, you'll get:</a:t>
            </a:r>
          </a:p>
          <a:p>
            <a:pPr algn="l">
              <a:buFont typeface="Arial" panose="020B0604020202020204" pitchFamily="34" charset="0"/>
              <a:buChar char="•"/>
            </a:pPr>
            <a:r>
              <a:rPr lang="en-US" b="0" i="0" dirty="0">
                <a:solidFill>
                  <a:srgbClr val="333333"/>
                </a:solidFill>
                <a:effectLst/>
                <a:latin typeface="proxima nova"/>
              </a:rPr>
              <a:t>PM1.0, PM2.5 and PM10.0 concentration in both standard &amp; environmental units</a:t>
            </a:r>
          </a:p>
          <a:p>
            <a:pPr algn="l">
              <a:buFont typeface="Arial" panose="020B0604020202020204" pitchFamily="34" charset="0"/>
              <a:buChar char="•"/>
            </a:pPr>
            <a:r>
              <a:rPr lang="en-US" b="0" i="0" dirty="0">
                <a:solidFill>
                  <a:srgbClr val="333333"/>
                </a:solidFill>
                <a:effectLst/>
                <a:latin typeface="proxima nova"/>
              </a:rPr>
              <a:t>Particulate matter per 0.1L air, categorized into 0.3um, 0.5um, 1.0um, 2.5um, 5.0um and 10um size bins</a:t>
            </a:r>
          </a:p>
          <a:p>
            <a:endParaRPr lang="en-US" dirty="0"/>
          </a:p>
        </p:txBody>
      </p:sp>
    </p:spTree>
    <p:extLst>
      <p:ext uri="{BB962C8B-B14F-4D97-AF65-F5344CB8AC3E}">
        <p14:creationId xmlns:p14="http://schemas.microsoft.com/office/powerpoint/2010/main" val="1316175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B19392-0370-41FE-9FD1-3D083C64B171}"/>
              </a:ext>
            </a:extLst>
          </p:cNvPr>
          <p:cNvPicPr>
            <a:picLocks noChangeAspect="1"/>
          </p:cNvPicPr>
          <p:nvPr/>
        </p:nvPicPr>
        <p:blipFill>
          <a:blip r:embed="rId2"/>
          <a:stretch>
            <a:fillRect/>
          </a:stretch>
        </p:blipFill>
        <p:spPr>
          <a:xfrm>
            <a:off x="3886200" y="1401488"/>
            <a:ext cx="4067175" cy="1543050"/>
          </a:xfrm>
          <a:prstGeom prst="rect">
            <a:avLst/>
          </a:prstGeom>
        </p:spPr>
      </p:pic>
      <p:sp>
        <p:nvSpPr>
          <p:cNvPr id="2" name="Title 1">
            <a:extLst>
              <a:ext uri="{FF2B5EF4-FFF2-40B4-BE49-F238E27FC236}">
                <a16:creationId xmlns:a16="http://schemas.microsoft.com/office/drawing/2014/main" id="{809B9C01-C090-47B7-A9FF-C21D52B11D78}"/>
              </a:ext>
            </a:extLst>
          </p:cNvPr>
          <p:cNvSpPr>
            <a:spLocks noGrp="1"/>
          </p:cNvSpPr>
          <p:nvPr>
            <p:ph type="title"/>
          </p:nvPr>
        </p:nvSpPr>
        <p:spPr>
          <a:xfrm>
            <a:off x="609600" y="457200"/>
            <a:ext cx="11506200" cy="990600"/>
          </a:xfrm>
        </p:spPr>
        <p:txBody>
          <a:bodyPr>
            <a:normAutofit fontScale="90000"/>
          </a:bodyPr>
          <a:lstStyle/>
          <a:p>
            <a:r>
              <a:rPr lang="en-US" dirty="0"/>
              <a:t>After connection check i2cdetect and run ParticleSense.py</a:t>
            </a:r>
          </a:p>
        </p:txBody>
      </p:sp>
      <p:sp>
        <p:nvSpPr>
          <p:cNvPr id="7" name="Rectangle 6">
            <a:extLst>
              <a:ext uri="{FF2B5EF4-FFF2-40B4-BE49-F238E27FC236}">
                <a16:creationId xmlns:a16="http://schemas.microsoft.com/office/drawing/2014/main" id="{E2923308-221C-46F2-AF89-F4CF624C54E2}"/>
              </a:ext>
            </a:extLst>
          </p:cNvPr>
          <p:cNvSpPr/>
          <p:nvPr/>
        </p:nvSpPr>
        <p:spPr>
          <a:xfrm>
            <a:off x="4641079" y="1860645"/>
            <a:ext cx="228600" cy="152400"/>
          </a:xfrm>
          <a:prstGeom prst="rect">
            <a:avLst/>
          </a:prstGeom>
          <a:solidFill>
            <a:srgbClr val="FFFF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0092D5B-2DF3-4D34-897A-9AD352B4EEDE}"/>
              </a:ext>
            </a:extLst>
          </p:cNvPr>
          <p:cNvPicPr>
            <a:picLocks noChangeAspect="1"/>
          </p:cNvPicPr>
          <p:nvPr/>
        </p:nvPicPr>
        <p:blipFill>
          <a:blip r:embed="rId3"/>
          <a:stretch>
            <a:fillRect/>
          </a:stretch>
        </p:blipFill>
        <p:spPr>
          <a:xfrm>
            <a:off x="3886200" y="3505200"/>
            <a:ext cx="5343525" cy="2714625"/>
          </a:xfrm>
          <a:prstGeom prst="rect">
            <a:avLst/>
          </a:prstGeom>
        </p:spPr>
      </p:pic>
      <p:pic>
        <p:nvPicPr>
          <p:cNvPr id="4" name="Picture 3">
            <a:extLst>
              <a:ext uri="{FF2B5EF4-FFF2-40B4-BE49-F238E27FC236}">
                <a16:creationId xmlns:a16="http://schemas.microsoft.com/office/drawing/2014/main" id="{E67BC1B0-FF9A-4941-909E-E831B19AB72F}"/>
              </a:ext>
            </a:extLst>
          </p:cNvPr>
          <p:cNvPicPr>
            <a:picLocks noChangeAspect="1"/>
          </p:cNvPicPr>
          <p:nvPr/>
        </p:nvPicPr>
        <p:blipFill>
          <a:blip r:embed="rId4"/>
          <a:stretch>
            <a:fillRect/>
          </a:stretch>
        </p:blipFill>
        <p:spPr>
          <a:xfrm>
            <a:off x="3886200" y="3935849"/>
            <a:ext cx="3514725" cy="2181225"/>
          </a:xfrm>
          <a:prstGeom prst="rect">
            <a:avLst/>
          </a:prstGeom>
        </p:spPr>
      </p:pic>
    </p:spTree>
    <p:extLst>
      <p:ext uri="{BB962C8B-B14F-4D97-AF65-F5344CB8AC3E}">
        <p14:creationId xmlns:p14="http://schemas.microsoft.com/office/powerpoint/2010/main" val="2292445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64CF-D14E-4BBE-9575-F2FEEC9FDD37}"/>
              </a:ext>
            </a:extLst>
          </p:cNvPr>
          <p:cNvSpPr>
            <a:spLocks noGrp="1"/>
          </p:cNvSpPr>
          <p:nvPr>
            <p:ph type="title"/>
          </p:nvPr>
        </p:nvSpPr>
        <p:spPr/>
        <p:txBody>
          <a:bodyPr/>
          <a:lstStyle/>
          <a:p>
            <a:r>
              <a:rPr lang="en-US" dirty="0"/>
              <a:t>Now to Put it all together – run ./web-air.py</a:t>
            </a:r>
          </a:p>
        </p:txBody>
      </p:sp>
      <p:pic>
        <p:nvPicPr>
          <p:cNvPr id="6" name="Content Placeholder 5" descr="A picture containing text, electronics&#10;&#10;Description automatically generated">
            <a:extLst>
              <a:ext uri="{FF2B5EF4-FFF2-40B4-BE49-F238E27FC236}">
                <a16:creationId xmlns:a16="http://schemas.microsoft.com/office/drawing/2014/main" id="{ED6BAEA2-393D-4435-BBE0-0B8D1C95AA06}"/>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3763" r="26312"/>
          <a:stretch/>
        </p:blipFill>
        <p:spPr>
          <a:xfrm>
            <a:off x="762000" y="3355402"/>
            <a:ext cx="4676874" cy="2969198"/>
          </a:xfrm>
        </p:spPr>
      </p:pic>
      <p:pic>
        <p:nvPicPr>
          <p:cNvPr id="8" name="Content Placeholder 7">
            <a:extLst>
              <a:ext uri="{FF2B5EF4-FFF2-40B4-BE49-F238E27FC236}">
                <a16:creationId xmlns:a16="http://schemas.microsoft.com/office/drawing/2014/main" id="{07201BC4-C8B7-4FF3-8ED6-BA0F1EECC158}"/>
              </a:ext>
            </a:extLst>
          </p:cNvPr>
          <p:cNvPicPr>
            <a:picLocks noGrp="1" noChangeAspect="1"/>
          </p:cNvPicPr>
          <p:nvPr>
            <p:ph sz="half" idx="2"/>
          </p:nvPr>
        </p:nvPicPr>
        <p:blipFill>
          <a:blip r:embed="rId3"/>
          <a:stretch>
            <a:fillRect/>
          </a:stretch>
        </p:blipFill>
        <p:spPr>
          <a:xfrm>
            <a:off x="762000" y="1371601"/>
            <a:ext cx="5918027" cy="1752600"/>
          </a:xfrm>
        </p:spPr>
      </p:pic>
      <p:pic>
        <p:nvPicPr>
          <p:cNvPr id="10" name="Picture 9">
            <a:extLst>
              <a:ext uri="{FF2B5EF4-FFF2-40B4-BE49-F238E27FC236}">
                <a16:creationId xmlns:a16="http://schemas.microsoft.com/office/drawing/2014/main" id="{72B8753A-431E-4319-81B0-39762D7674F4}"/>
              </a:ext>
            </a:extLst>
          </p:cNvPr>
          <p:cNvPicPr>
            <a:picLocks noChangeAspect="1"/>
          </p:cNvPicPr>
          <p:nvPr/>
        </p:nvPicPr>
        <p:blipFill>
          <a:blip r:embed="rId4"/>
          <a:stretch>
            <a:fillRect/>
          </a:stretch>
        </p:blipFill>
        <p:spPr>
          <a:xfrm>
            <a:off x="8229601" y="1371601"/>
            <a:ext cx="3047999" cy="3520710"/>
          </a:xfrm>
          <a:prstGeom prst="rect">
            <a:avLst/>
          </a:prstGeom>
        </p:spPr>
      </p:pic>
    </p:spTree>
    <p:extLst>
      <p:ext uri="{BB962C8B-B14F-4D97-AF65-F5344CB8AC3E}">
        <p14:creationId xmlns:p14="http://schemas.microsoft.com/office/powerpoint/2010/main" val="3965168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1518-3283-41FE-AEEC-9941906B4C52}"/>
              </a:ext>
            </a:extLst>
          </p:cNvPr>
          <p:cNvSpPr>
            <a:spLocks noGrp="1"/>
          </p:cNvSpPr>
          <p:nvPr>
            <p:ph type="title"/>
          </p:nvPr>
        </p:nvSpPr>
        <p:spPr/>
        <p:txBody>
          <a:bodyPr/>
          <a:lstStyle/>
          <a:p>
            <a:r>
              <a:rPr lang="en-US" dirty="0"/>
              <a:t>Advanced: </a:t>
            </a:r>
            <a:r>
              <a:rPr lang="en-US" dirty="0" err="1"/>
              <a:t>ngrok</a:t>
            </a:r>
            <a:r>
              <a:rPr lang="en-US" dirty="0"/>
              <a:t> to create a secure HTTPS site</a:t>
            </a:r>
          </a:p>
        </p:txBody>
      </p:sp>
      <p:pic>
        <p:nvPicPr>
          <p:cNvPr id="6" name="Content Placeholder 5">
            <a:extLst>
              <a:ext uri="{FF2B5EF4-FFF2-40B4-BE49-F238E27FC236}">
                <a16:creationId xmlns:a16="http://schemas.microsoft.com/office/drawing/2014/main" id="{0455A19E-5B0D-4CDB-BF61-F9D180689C1D}"/>
              </a:ext>
            </a:extLst>
          </p:cNvPr>
          <p:cNvPicPr>
            <a:picLocks noGrp="1" noChangeAspect="1"/>
          </p:cNvPicPr>
          <p:nvPr>
            <p:ph sz="half" idx="1"/>
          </p:nvPr>
        </p:nvPicPr>
        <p:blipFill>
          <a:blip r:embed="rId2"/>
          <a:stretch>
            <a:fillRect/>
          </a:stretch>
        </p:blipFill>
        <p:spPr>
          <a:xfrm>
            <a:off x="609600" y="1685311"/>
            <a:ext cx="5384800" cy="3159024"/>
          </a:xfrm>
        </p:spPr>
      </p:pic>
      <p:pic>
        <p:nvPicPr>
          <p:cNvPr id="8" name="Content Placeholder 7">
            <a:extLst>
              <a:ext uri="{FF2B5EF4-FFF2-40B4-BE49-F238E27FC236}">
                <a16:creationId xmlns:a16="http://schemas.microsoft.com/office/drawing/2014/main" id="{4BDA1F93-7550-42A5-8376-CFDD8A731206}"/>
              </a:ext>
            </a:extLst>
          </p:cNvPr>
          <p:cNvPicPr>
            <a:picLocks noGrp="1" noChangeAspect="1"/>
          </p:cNvPicPr>
          <p:nvPr>
            <p:ph sz="half" idx="2"/>
          </p:nvPr>
        </p:nvPicPr>
        <p:blipFill>
          <a:blip r:embed="rId3"/>
          <a:stretch>
            <a:fillRect/>
          </a:stretch>
        </p:blipFill>
        <p:spPr>
          <a:xfrm>
            <a:off x="6096000" y="1685311"/>
            <a:ext cx="5384800" cy="3060326"/>
          </a:xfrm>
        </p:spPr>
      </p:pic>
      <p:sp>
        <p:nvSpPr>
          <p:cNvPr id="9" name="TextBox 8">
            <a:extLst>
              <a:ext uri="{FF2B5EF4-FFF2-40B4-BE49-F238E27FC236}">
                <a16:creationId xmlns:a16="http://schemas.microsoft.com/office/drawing/2014/main" id="{521075A5-2FB1-4499-B0EA-634588184B30}"/>
              </a:ext>
            </a:extLst>
          </p:cNvPr>
          <p:cNvSpPr txBox="1"/>
          <p:nvPr/>
        </p:nvSpPr>
        <p:spPr>
          <a:xfrm>
            <a:off x="5867400" y="1295587"/>
            <a:ext cx="4898837" cy="369332"/>
          </a:xfrm>
          <a:prstGeom prst="rect">
            <a:avLst/>
          </a:prstGeom>
          <a:noFill/>
        </p:spPr>
        <p:txBody>
          <a:bodyPr wrap="square" rtlCol="0">
            <a:spAutoFit/>
          </a:bodyPr>
          <a:lstStyle/>
          <a:p>
            <a:r>
              <a:rPr lang="en-US" dirty="0">
                <a:solidFill>
                  <a:srgbClr val="002060"/>
                </a:solidFill>
              </a:rPr>
              <a:t>    ./</a:t>
            </a:r>
            <a:r>
              <a:rPr lang="en-US" dirty="0" err="1">
                <a:solidFill>
                  <a:srgbClr val="002060"/>
                </a:solidFill>
              </a:rPr>
              <a:t>ngrok</a:t>
            </a:r>
            <a:r>
              <a:rPr lang="en-US" dirty="0">
                <a:solidFill>
                  <a:srgbClr val="002060"/>
                </a:solidFill>
              </a:rPr>
              <a:t> http 1080</a:t>
            </a:r>
          </a:p>
        </p:txBody>
      </p:sp>
      <p:grpSp>
        <p:nvGrpSpPr>
          <p:cNvPr id="15" name="Group 14">
            <a:extLst>
              <a:ext uri="{FF2B5EF4-FFF2-40B4-BE49-F238E27FC236}">
                <a16:creationId xmlns:a16="http://schemas.microsoft.com/office/drawing/2014/main" id="{1DEA4B78-9995-45EF-9D7E-305C99375736}"/>
              </a:ext>
            </a:extLst>
          </p:cNvPr>
          <p:cNvGrpSpPr/>
          <p:nvPr/>
        </p:nvGrpSpPr>
        <p:grpSpPr>
          <a:xfrm>
            <a:off x="1520827" y="4790778"/>
            <a:ext cx="8156573" cy="2010072"/>
            <a:chOff x="1520827" y="4790778"/>
            <a:chExt cx="8156573" cy="2010072"/>
          </a:xfrm>
        </p:grpSpPr>
        <p:pic>
          <p:nvPicPr>
            <p:cNvPr id="13" name="Picture 12">
              <a:extLst>
                <a:ext uri="{FF2B5EF4-FFF2-40B4-BE49-F238E27FC236}">
                  <a16:creationId xmlns:a16="http://schemas.microsoft.com/office/drawing/2014/main" id="{3ADD93A2-DF23-4060-9527-4A4A3A992E56}"/>
                </a:ext>
              </a:extLst>
            </p:cNvPr>
            <p:cNvPicPr>
              <a:picLocks noChangeAspect="1"/>
            </p:cNvPicPr>
            <p:nvPr/>
          </p:nvPicPr>
          <p:blipFill rotWithShape="1">
            <a:blip r:embed="rId4"/>
            <a:srcRect b="32023"/>
            <a:stretch/>
          </p:blipFill>
          <p:spPr>
            <a:xfrm>
              <a:off x="1520827" y="4790778"/>
              <a:ext cx="8156573" cy="2010072"/>
            </a:xfrm>
            <a:prstGeom prst="rect">
              <a:avLst/>
            </a:prstGeom>
          </p:spPr>
        </p:pic>
        <p:sp>
          <p:nvSpPr>
            <p:cNvPr id="14" name="Rectangle 13">
              <a:extLst>
                <a:ext uri="{FF2B5EF4-FFF2-40B4-BE49-F238E27FC236}">
                  <a16:creationId xmlns:a16="http://schemas.microsoft.com/office/drawing/2014/main" id="{88C9A632-9C64-45C5-B529-270DB9315BA6}"/>
                </a:ext>
              </a:extLst>
            </p:cNvPr>
            <p:cNvSpPr/>
            <p:nvPr/>
          </p:nvSpPr>
          <p:spPr>
            <a:xfrm>
              <a:off x="8077200" y="5638800"/>
              <a:ext cx="990600"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3347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16AB7-EFDC-432D-9404-4F262EBE69B9}"/>
              </a:ext>
            </a:extLst>
          </p:cNvPr>
          <p:cNvSpPr>
            <a:spLocks noGrp="1"/>
          </p:cNvSpPr>
          <p:nvPr>
            <p:ph type="title"/>
          </p:nvPr>
        </p:nvSpPr>
        <p:spPr/>
        <p:txBody>
          <a:bodyPr/>
          <a:lstStyle/>
          <a:p>
            <a:r>
              <a:rPr lang="en-US" dirty="0"/>
              <a:t>Steps to create the system</a:t>
            </a:r>
          </a:p>
        </p:txBody>
      </p:sp>
      <p:sp>
        <p:nvSpPr>
          <p:cNvPr id="3" name="Content Placeholder 2">
            <a:extLst>
              <a:ext uri="{FF2B5EF4-FFF2-40B4-BE49-F238E27FC236}">
                <a16:creationId xmlns:a16="http://schemas.microsoft.com/office/drawing/2014/main" id="{7ECE4D77-CC7A-4A8E-B015-0F9506500D11}"/>
              </a:ext>
            </a:extLst>
          </p:cNvPr>
          <p:cNvSpPr>
            <a:spLocks noGrp="1"/>
          </p:cNvSpPr>
          <p:nvPr>
            <p:ph idx="1"/>
          </p:nvPr>
        </p:nvSpPr>
        <p:spPr>
          <a:xfrm>
            <a:off x="1981200" y="1600200"/>
            <a:ext cx="8686800" cy="4876800"/>
          </a:xfrm>
        </p:spPr>
        <p:txBody>
          <a:bodyPr>
            <a:normAutofit fontScale="92500" lnSpcReduction="10000"/>
          </a:bodyPr>
          <a:lstStyle/>
          <a:p>
            <a:pPr marL="457200" indent="-457200">
              <a:buFont typeface="+mj-lt"/>
              <a:buAutoNum type="arabicPeriod"/>
            </a:pPr>
            <a:r>
              <a:rPr lang="en-US" sz="1900" dirty="0"/>
              <a:t>Download latest NOOBS and update.</a:t>
            </a:r>
          </a:p>
          <a:p>
            <a:pPr marL="457200" indent="-457200">
              <a:buFont typeface="+mj-lt"/>
              <a:buAutoNum type="arabicPeriod"/>
            </a:pPr>
            <a:r>
              <a:rPr lang="en-US" sz="1900" dirty="0"/>
              <a:t>Enable SSH, VNC, I2C, Serial.</a:t>
            </a:r>
          </a:p>
          <a:p>
            <a:pPr marL="457200" indent="-457200">
              <a:buFont typeface="+mj-lt"/>
              <a:buAutoNum type="arabicPeriod"/>
            </a:pPr>
            <a:r>
              <a:rPr lang="en-US" sz="1900" dirty="0"/>
              <a:t>In /boot/config.txt turn on i2c_vc</a:t>
            </a:r>
          </a:p>
          <a:p>
            <a:pPr marL="457200" indent="-457200">
              <a:buFont typeface="+mj-lt"/>
              <a:buAutoNum type="arabicPeriod"/>
            </a:pPr>
            <a:r>
              <a:rPr lang="en-US" sz="1900" dirty="0"/>
              <a:t>Download </a:t>
            </a:r>
            <a:r>
              <a:rPr lang="en-US" sz="1900" dirty="0">
                <a:hlinkClick r:id="rId2"/>
              </a:rPr>
              <a:t>https://github.com/eclipse/mraa</a:t>
            </a:r>
            <a:r>
              <a:rPr lang="en-US" sz="1900" dirty="0"/>
              <a:t> and </a:t>
            </a:r>
            <a:r>
              <a:rPr lang="en-US" sz="1900" dirty="0">
                <a:hlinkClick r:id="rId3"/>
              </a:rPr>
              <a:t>https://github.com/Chuckduey/CSU_Pi_Class</a:t>
            </a:r>
            <a:r>
              <a:rPr lang="en-US" sz="1900" dirty="0"/>
              <a:t> from </a:t>
            </a:r>
            <a:r>
              <a:rPr lang="en-US" sz="1900" dirty="0" err="1"/>
              <a:t>github</a:t>
            </a:r>
            <a:r>
              <a:rPr lang="en-US" sz="1900" dirty="0"/>
              <a:t>.</a:t>
            </a:r>
          </a:p>
          <a:p>
            <a:pPr marL="457200" indent="-457200">
              <a:buFont typeface="+mj-lt"/>
              <a:buAutoNum type="arabicPeriod"/>
            </a:pPr>
            <a:r>
              <a:rPr lang="en-US" sz="1900" b="1" dirty="0" err="1"/>
              <a:t>sudo</a:t>
            </a:r>
            <a:r>
              <a:rPr lang="en-US" sz="1900" b="1" dirty="0"/>
              <a:t> apt-get install </a:t>
            </a:r>
            <a:r>
              <a:rPr lang="en-US" sz="1900" b="1" dirty="0" err="1"/>
              <a:t>cmake</a:t>
            </a:r>
            <a:r>
              <a:rPr lang="en-US" sz="1900" b="1" dirty="0"/>
              <a:t> </a:t>
            </a:r>
            <a:r>
              <a:rPr lang="en-US" sz="1900" b="1" dirty="0" err="1"/>
              <a:t>automake</a:t>
            </a:r>
            <a:r>
              <a:rPr lang="en-US" sz="1900" b="1" dirty="0"/>
              <a:t> libpcre3-dev </a:t>
            </a:r>
            <a:r>
              <a:rPr lang="en-US" sz="1900" b="1" dirty="0" err="1"/>
              <a:t>byacc</a:t>
            </a:r>
            <a:r>
              <a:rPr lang="en-US" sz="1900" b="1" dirty="0"/>
              <a:t> flex swig3.0</a:t>
            </a:r>
          </a:p>
          <a:p>
            <a:pPr marL="457200" indent="-457200">
              <a:buFont typeface="+mj-lt"/>
              <a:buAutoNum type="arabicPeriod"/>
            </a:pPr>
            <a:r>
              <a:rPr lang="en-US" sz="1900" dirty="0"/>
              <a:t>In </a:t>
            </a:r>
            <a:r>
              <a:rPr lang="en-US" sz="1900" dirty="0" err="1"/>
              <a:t>mraa</a:t>
            </a:r>
            <a:r>
              <a:rPr lang="en-US" sz="1900" dirty="0"/>
              <a:t> Create “build” directory and go into it.  </a:t>
            </a:r>
            <a:r>
              <a:rPr lang="en-US" sz="1900" b="1" dirty="0" err="1"/>
              <a:t>mkdir</a:t>
            </a:r>
            <a:r>
              <a:rPr lang="en-US" sz="1900" b="1" dirty="0"/>
              <a:t> build  ;   cd build</a:t>
            </a:r>
          </a:p>
          <a:p>
            <a:pPr marL="457200" indent="-457200">
              <a:buFont typeface="+mj-lt"/>
              <a:buAutoNum type="arabicPeriod"/>
            </a:pPr>
            <a:r>
              <a:rPr lang="en-US" sz="1900" b="1" dirty="0" err="1"/>
              <a:t>cmake</a:t>
            </a:r>
            <a:r>
              <a:rPr lang="en-US" sz="1900" b="1" dirty="0"/>
              <a:t> -D BUILDSWIGNODE=off -D CMAKE_INSTALL_PREFIX=/</a:t>
            </a:r>
            <a:r>
              <a:rPr lang="en-US" sz="1900" b="1" dirty="0" err="1"/>
              <a:t>usr</a:t>
            </a:r>
            <a:r>
              <a:rPr lang="en-US" sz="1900" dirty="0"/>
              <a:t> </a:t>
            </a:r>
            <a:r>
              <a:rPr lang="en-US" sz="2200" b="1" dirty="0">
                <a:highlight>
                  <a:srgbClr val="FFFF00"/>
                </a:highlight>
              </a:rPr>
              <a:t>..</a:t>
            </a:r>
          </a:p>
          <a:p>
            <a:pPr marL="457200" indent="-457200">
              <a:buFont typeface="+mj-lt"/>
              <a:buAutoNum type="arabicPeriod"/>
            </a:pPr>
            <a:r>
              <a:rPr lang="en-US" sz="1900" dirty="0"/>
              <a:t>$&gt; </a:t>
            </a:r>
            <a:r>
              <a:rPr lang="en-US" sz="1900" b="1" dirty="0"/>
              <a:t>make</a:t>
            </a:r>
            <a:r>
              <a:rPr lang="en-US" sz="1900" dirty="0"/>
              <a:t> $&gt; </a:t>
            </a:r>
            <a:r>
              <a:rPr lang="en-US" sz="1900" b="1" dirty="0" err="1"/>
              <a:t>sudo</a:t>
            </a:r>
            <a:r>
              <a:rPr lang="en-US" sz="1900" b="1" dirty="0"/>
              <a:t> make install</a:t>
            </a:r>
          </a:p>
          <a:p>
            <a:pPr marL="457200" indent="-457200">
              <a:buFont typeface="+mj-lt"/>
              <a:buAutoNum type="arabicPeriod"/>
            </a:pPr>
            <a:r>
              <a:rPr lang="en-US" sz="1900" b="1" dirty="0"/>
              <a:t>cd /</a:t>
            </a:r>
            <a:r>
              <a:rPr lang="en-US" sz="1900" b="1" dirty="0" err="1"/>
              <a:t>usr</a:t>
            </a:r>
            <a:r>
              <a:rPr lang="en-US" sz="1900" b="1" dirty="0"/>
              <a:t>/lib/arm-</a:t>
            </a:r>
            <a:r>
              <a:rPr lang="en-US" sz="1900" b="1" dirty="0" err="1"/>
              <a:t>linux</a:t>
            </a:r>
            <a:r>
              <a:rPr lang="en-US" sz="1900" b="1" dirty="0"/>
              <a:t>-</a:t>
            </a:r>
            <a:r>
              <a:rPr lang="en-US" sz="1900" b="1" dirty="0" err="1"/>
              <a:t>gnueabihf</a:t>
            </a:r>
            <a:r>
              <a:rPr lang="en-US" sz="1900" b="1" dirty="0"/>
              <a:t>  </a:t>
            </a:r>
            <a:r>
              <a:rPr lang="en-US" sz="1900" dirty="0"/>
              <a:t>; </a:t>
            </a:r>
            <a:r>
              <a:rPr lang="en-US" sz="1900" b="1" dirty="0" err="1"/>
              <a:t>sudo</a:t>
            </a:r>
            <a:r>
              <a:rPr lang="en-US" sz="1900" b="1" dirty="0"/>
              <a:t> ln -s libmraa.so.2.0.0 libmraa.so.1 </a:t>
            </a:r>
          </a:p>
          <a:p>
            <a:pPr marL="457200" indent="-457200">
              <a:buFont typeface="+mj-lt"/>
              <a:buAutoNum type="arabicPeriod"/>
            </a:pPr>
            <a:r>
              <a:rPr lang="en-US" sz="1900" b="1" dirty="0" err="1"/>
              <a:t>sudo</a:t>
            </a:r>
            <a:r>
              <a:rPr lang="en-US" sz="1900" b="1" dirty="0"/>
              <a:t> apt install apache2 php7.3 octave</a:t>
            </a:r>
          </a:p>
          <a:p>
            <a:pPr marL="457200" indent="-457200">
              <a:buFont typeface="+mj-lt"/>
              <a:buAutoNum type="arabicPeriod"/>
            </a:pPr>
            <a:r>
              <a:rPr lang="en-US" sz="1900" b="1" dirty="0" err="1"/>
              <a:t>sudo</a:t>
            </a:r>
            <a:r>
              <a:rPr lang="en-US" sz="1900" b="1" dirty="0"/>
              <a:t> cp –R </a:t>
            </a:r>
            <a:r>
              <a:rPr lang="en-US" sz="1900" b="1" dirty="0" err="1"/>
              <a:t>CSU_Pi_Class</a:t>
            </a:r>
            <a:r>
              <a:rPr lang="en-US" sz="1900" b="1" dirty="0"/>
              <a:t>/html/* /var/www/html/.</a:t>
            </a:r>
          </a:p>
          <a:p>
            <a:pPr marL="457200" indent="-457200">
              <a:buFont typeface="+mj-lt"/>
              <a:buAutoNum type="arabicPeriod"/>
            </a:pPr>
            <a:r>
              <a:rPr lang="en-US" sz="1800" dirty="0" err="1"/>
              <a:t>sudo</a:t>
            </a:r>
            <a:r>
              <a:rPr lang="en-US" sz="1800" dirty="0"/>
              <a:t> ln –s /home/pi/</a:t>
            </a:r>
            <a:r>
              <a:rPr lang="en-US" sz="1800" dirty="0" err="1"/>
              <a:t>CSU_Pi_Class</a:t>
            </a:r>
            <a:r>
              <a:rPr lang="en-US" sz="1800" dirty="0"/>
              <a:t>/html/test.html /var/www/html/test.html</a:t>
            </a:r>
          </a:p>
          <a:p>
            <a:pPr marL="457200" indent="-457200">
              <a:buFont typeface="+mj-lt"/>
              <a:buAutoNum type="arabicPeriod"/>
            </a:pPr>
            <a:r>
              <a:rPr lang="en-US" sz="1800" dirty="0" err="1"/>
              <a:t>sudo</a:t>
            </a:r>
            <a:r>
              <a:rPr lang="en-US" sz="1800" dirty="0"/>
              <a:t> pip3 install adafruit-circuitpython-sgp30</a:t>
            </a:r>
          </a:p>
          <a:p>
            <a:pPr marL="457200" indent="-457200">
              <a:buFont typeface="+mj-lt"/>
              <a:buAutoNum type="arabicPeriod"/>
            </a:pPr>
            <a:r>
              <a:rPr lang="en-US" sz="1800" dirty="0" err="1"/>
              <a:t>sudo</a:t>
            </a:r>
            <a:r>
              <a:rPr lang="en-US" sz="1800" dirty="0"/>
              <a:t> pip3 install adafruit-circuitpython-pm25</a:t>
            </a:r>
          </a:p>
          <a:p>
            <a:pPr marL="457200" indent="-457200">
              <a:buFont typeface="+mj-lt"/>
              <a:buAutoNum type="arabicPeriod"/>
            </a:pPr>
            <a:r>
              <a:rPr lang="en-US" sz="1800" dirty="0" err="1"/>
              <a:t>sudo</a:t>
            </a:r>
            <a:r>
              <a:rPr lang="en-US" sz="1800" dirty="0"/>
              <a:t> pip3 install adafruit-circuitpython-scd30</a:t>
            </a:r>
          </a:p>
          <a:p>
            <a:pPr marL="457200" indent="-457200">
              <a:buFont typeface="+mj-lt"/>
              <a:buAutoNum type="arabicPeriod"/>
            </a:pPr>
            <a:endParaRPr lang="en-US" sz="1800" dirty="0"/>
          </a:p>
          <a:p>
            <a:pPr marL="457200" indent="-457200">
              <a:buFont typeface="+mj-lt"/>
              <a:buAutoNum type="arabicPeriod"/>
            </a:pPr>
            <a:endParaRPr lang="en-US" dirty="0"/>
          </a:p>
        </p:txBody>
      </p:sp>
    </p:spTree>
    <p:extLst>
      <p:ext uri="{BB962C8B-B14F-4D97-AF65-F5344CB8AC3E}">
        <p14:creationId xmlns:p14="http://schemas.microsoft.com/office/powerpoint/2010/main" val="4099826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4311</Words>
  <Application>Microsoft Office PowerPoint</Application>
  <PresentationFormat>Widescreen</PresentationFormat>
  <Paragraphs>627</Paragraphs>
  <Slides>72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Helvetica Neue</vt:lpstr>
      <vt:lpstr>proxima nova</vt:lpstr>
      <vt:lpstr>Clarity</vt:lpstr>
      <vt:lpstr>Intermediate Raspberry Pi and I2C Sensors</vt:lpstr>
      <vt:lpstr>Outline:</vt:lpstr>
      <vt:lpstr>Think About the Scope of Your Project</vt:lpstr>
      <vt:lpstr>Arduino</vt:lpstr>
      <vt:lpstr>Teensy and Other Small Variants</vt:lpstr>
      <vt:lpstr>RP2040 – Raspberry Pi Pico </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After Reboot </vt:lpstr>
      <vt:lpstr>More Configuration</vt:lpstr>
      <vt:lpstr>Useful Tools</vt:lpstr>
      <vt:lpstr>VNC – Remote access desktop</vt:lpstr>
      <vt:lpstr>VNC to Your Pi from Anywhere</vt:lpstr>
      <vt:lpstr>WinSCP</vt:lpstr>
      <vt:lpstr>Using WinSCP</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Example of GitHub Desktop</vt:lpstr>
      <vt:lpstr>*Geany – A Good Generic Programming IDE </vt:lpstr>
      <vt:lpstr>*Hello World! Geany</vt:lpstr>
      <vt:lpstr>*Hello World! Geany</vt:lpstr>
      <vt:lpstr>Communication via TCP Sockets </vt:lpstr>
      <vt:lpstr>Communicating Via Sockets</vt:lpstr>
      <vt:lpstr>Now for some fun over the LAN</vt:lpstr>
      <vt:lpstr>When Ever Opening a Port Make it Resilient </vt:lpstr>
      <vt:lpstr>Different reserved port functions</vt:lpstr>
      <vt:lpstr>Looking at basic HTML and Serving  via Request Response Cycle</vt:lpstr>
      <vt:lpstr>In a Web browser open localhost:1080 </vt:lpstr>
      <vt:lpstr>Raspberry Pi I/O*</vt:lpstr>
      <vt:lpstr>*GPIO Pin out</vt:lpstr>
      <vt:lpstr>*Standard Raspberry PI GPIO functions</vt:lpstr>
      <vt:lpstr>Raspberry Pi as Wireless Access Point</vt:lpstr>
      <vt:lpstr>Add on Hardware</vt:lpstr>
      <vt:lpstr>Touch Screen with Camera and Case</vt:lpstr>
      <vt:lpstr>Addon Hardware Pi Camera – uses built in port.</vt:lpstr>
      <vt:lpstr>Pi Hats – Hardware for the Raspberry Pi</vt:lpstr>
      <vt:lpstr>Franken Chiller Brewery Control</vt:lpstr>
      <vt:lpstr>Raspberry Pi Sense Hat</vt:lpstr>
      <vt:lpstr>Accelerometer.</vt:lpstr>
      <vt:lpstr>Sense Hat – Chuck Maze</vt:lpstr>
      <vt:lpstr>Weather station</vt:lpstr>
      <vt:lpstr>Copy and pasting between windows.</vt:lpstr>
      <vt:lpstr>STEMMA QT (Adafruit) and Qwiic (SparkFun)</vt:lpstr>
      <vt:lpstr>I2C Serial Standard </vt:lpstr>
      <vt:lpstr>Air Quality Sensors</vt:lpstr>
      <vt:lpstr>TCA4307 Hot-Swap I2C Buffer</vt:lpstr>
      <vt:lpstr>Hookup the SGP30 </vt:lpstr>
      <vt:lpstr>After connection check i2cdetect and run sgp30.py</vt:lpstr>
      <vt:lpstr>Hookup the Adafruit SCD-30 - NDIR CO2 Sensor </vt:lpstr>
      <vt:lpstr>After connection check i2cdetect and run CO2.py</vt:lpstr>
      <vt:lpstr>Hookup the Adafruit PMSA003I Air Quality Breakout </vt:lpstr>
      <vt:lpstr>After connection check i2cdetect and run ParticleSense.py</vt:lpstr>
      <vt:lpstr>Now to Put it all together – run ./web-air.py</vt:lpstr>
      <vt:lpstr>Advanced: ngrok to create a secure HTTPS site</vt:lpstr>
      <vt:lpstr>Thanks !!! Have Fun With  Raspberry Pi</vt:lpstr>
      <vt:lpstr>Steps to create the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2021-09-26T22:26:57Z</dcterms:modified>
</cp:coreProperties>
</file>